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2" r:id="rId7"/>
    <p:sldId id="263" r:id="rId8"/>
    <p:sldId id="265" r:id="rId9"/>
    <p:sldId id="264" r:id="rId10"/>
    <p:sldId id="26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52180-6DAB-2545-BBB7-B91853A3EE62}" v="8" dt="2024-12-01T07:44:30.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showGuides="1">
      <p:cViewPr varScale="1">
        <p:scale>
          <a:sx n="116" d="100"/>
          <a:sy n="116" d="100"/>
        </p:scale>
        <p:origin x="1968" y="192"/>
      </p:cViewPr>
      <p:guideLst>
        <p:guide orient="horz" pos="2160"/>
        <p:guide pos="29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MacNeill" userId="83660d8f-3486-48f3-9840-8946400103cf" providerId="ADAL" clId="{DA6F7F53-9E57-ED44-92F8-BDDC65EAC73D}"/>
    <pc:docChg chg="modSld">
      <pc:chgData name="Fiona MacNeill" userId="83660d8f-3486-48f3-9840-8946400103cf" providerId="ADAL" clId="{DA6F7F53-9E57-ED44-92F8-BDDC65EAC73D}" dt="2024-09-23T13:13:28.745" v="2" actId="20577"/>
      <pc:docMkLst>
        <pc:docMk/>
      </pc:docMkLst>
      <pc:sldChg chg="modSp mod">
        <pc:chgData name="Fiona MacNeill" userId="83660d8f-3486-48f3-9840-8946400103cf" providerId="ADAL" clId="{DA6F7F53-9E57-ED44-92F8-BDDC65EAC73D}" dt="2024-09-23T13:13:28.745" v="2" actId="20577"/>
        <pc:sldMkLst>
          <pc:docMk/>
          <pc:sldMk cId="2737364661" sldId="258"/>
        </pc:sldMkLst>
        <pc:spChg chg="mod">
          <ac:chgData name="Fiona MacNeill" userId="83660d8f-3486-48f3-9840-8946400103cf" providerId="ADAL" clId="{DA6F7F53-9E57-ED44-92F8-BDDC65EAC73D}" dt="2024-09-23T13:13:28.745" v="2" actId="20577"/>
          <ac:spMkLst>
            <pc:docMk/>
            <pc:sldMk cId="2737364661" sldId="258"/>
            <ac:spMk id="2" creationId="{02572AFC-54B7-6772-F531-FE77E447F729}"/>
          </ac:spMkLst>
        </pc:spChg>
      </pc:sldChg>
    </pc:docChg>
  </pc:docChgLst>
  <pc:docChgLst>
    <pc:chgData name="Wilma Paton" userId="1ebc8507-c5ff-49d3-ad04-6f2dc85dc99e" providerId="ADAL" clId="{C9478B57-5E78-4882-B46A-A6AB315154E7}"/>
    <pc:docChg chg="custSel modSld">
      <pc:chgData name="Wilma Paton" userId="1ebc8507-c5ff-49d3-ad04-6f2dc85dc99e" providerId="ADAL" clId="{C9478B57-5E78-4882-B46A-A6AB315154E7}" dt="2024-11-05T18:49:36.386" v="204" actId="207"/>
      <pc:docMkLst>
        <pc:docMk/>
      </pc:docMkLst>
      <pc:sldChg chg="modSp mod">
        <pc:chgData name="Wilma Paton" userId="1ebc8507-c5ff-49d3-ad04-6f2dc85dc99e" providerId="ADAL" clId="{C9478B57-5E78-4882-B46A-A6AB315154E7}" dt="2024-11-05T18:46:20.924" v="0" actId="20577"/>
        <pc:sldMkLst>
          <pc:docMk/>
          <pc:sldMk cId="207056919" sldId="257"/>
        </pc:sldMkLst>
        <pc:spChg chg="mod">
          <ac:chgData name="Wilma Paton" userId="1ebc8507-c5ff-49d3-ad04-6f2dc85dc99e" providerId="ADAL" clId="{C9478B57-5E78-4882-B46A-A6AB315154E7}" dt="2024-11-05T18:46:20.924" v="0" actId="20577"/>
          <ac:spMkLst>
            <pc:docMk/>
            <pc:sldMk cId="207056919" sldId="257"/>
            <ac:spMk id="2" creationId="{02572AFC-54B7-6772-F531-FE77E447F729}"/>
          </ac:spMkLst>
        </pc:spChg>
      </pc:sldChg>
      <pc:sldChg chg="modSp mod">
        <pc:chgData name="Wilma Paton" userId="1ebc8507-c5ff-49d3-ad04-6f2dc85dc99e" providerId="ADAL" clId="{C9478B57-5E78-4882-B46A-A6AB315154E7}" dt="2024-11-05T18:47:48.999" v="71" actId="207"/>
        <pc:sldMkLst>
          <pc:docMk/>
          <pc:sldMk cId="3533764953" sldId="259"/>
        </pc:sldMkLst>
        <pc:spChg chg="mod">
          <ac:chgData name="Wilma Paton" userId="1ebc8507-c5ff-49d3-ad04-6f2dc85dc99e" providerId="ADAL" clId="{C9478B57-5E78-4882-B46A-A6AB315154E7}" dt="2024-11-05T18:47:48.999" v="71" actId="207"/>
          <ac:spMkLst>
            <pc:docMk/>
            <pc:sldMk cId="3533764953" sldId="259"/>
            <ac:spMk id="2" creationId="{02572AFC-54B7-6772-F531-FE77E447F729}"/>
          </ac:spMkLst>
        </pc:spChg>
      </pc:sldChg>
      <pc:sldChg chg="modSp mod">
        <pc:chgData name="Wilma Paton" userId="1ebc8507-c5ff-49d3-ad04-6f2dc85dc99e" providerId="ADAL" clId="{C9478B57-5E78-4882-B46A-A6AB315154E7}" dt="2024-11-05T18:49:36.386" v="204" actId="207"/>
        <pc:sldMkLst>
          <pc:docMk/>
          <pc:sldMk cId="2258825555" sldId="260"/>
        </pc:sldMkLst>
        <pc:spChg chg="mod">
          <ac:chgData name="Wilma Paton" userId="1ebc8507-c5ff-49d3-ad04-6f2dc85dc99e" providerId="ADAL" clId="{C9478B57-5E78-4882-B46A-A6AB315154E7}" dt="2024-11-05T18:49:36.386" v="204" actId="207"/>
          <ac:spMkLst>
            <pc:docMk/>
            <pc:sldMk cId="2258825555" sldId="260"/>
            <ac:spMk id="2" creationId="{02572AFC-54B7-6772-F531-FE77E447F729}"/>
          </ac:spMkLst>
        </pc:spChg>
      </pc:sldChg>
    </pc:docChg>
  </pc:docChgLst>
  <pc:docChgLst>
    <pc:chgData name="David Gillespie" userId="d822ac8d-65d6-4566-b917-7d78d9c8e4c4" providerId="ADAL" clId="{5EBDA039-20C7-4955-8477-4645BD17232C}"/>
    <pc:docChg chg="modSld">
      <pc:chgData name="David Gillespie" userId="d822ac8d-65d6-4566-b917-7d78d9c8e4c4" providerId="ADAL" clId="{5EBDA039-20C7-4955-8477-4645BD17232C}" dt="2024-10-21T13:02:21.941" v="6" actId="20577"/>
      <pc:docMkLst>
        <pc:docMk/>
      </pc:docMkLst>
      <pc:sldChg chg="modSp mod">
        <pc:chgData name="David Gillespie" userId="d822ac8d-65d6-4566-b917-7d78d9c8e4c4" providerId="ADAL" clId="{5EBDA039-20C7-4955-8477-4645BD17232C}" dt="2024-10-21T13:02:21.941" v="6" actId="20577"/>
        <pc:sldMkLst>
          <pc:docMk/>
          <pc:sldMk cId="2737364661" sldId="258"/>
        </pc:sldMkLst>
        <pc:spChg chg="mod">
          <ac:chgData name="David Gillespie" userId="d822ac8d-65d6-4566-b917-7d78d9c8e4c4" providerId="ADAL" clId="{5EBDA039-20C7-4955-8477-4645BD17232C}" dt="2024-10-21T13:02:21.941" v="6" actId="20577"/>
          <ac:spMkLst>
            <pc:docMk/>
            <pc:sldMk cId="2737364661" sldId="258"/>
            <ac:spMk id="2" creationId="{02572AFC-54B7-6772-F531-FE77E447F729}"/>
          </ac:spMkLst>
        </pc:spChg>
      </pc:sldChg>
    </pc:docChg>
  </pc:docChgLst>
  <pc:docChgLst>
    <pc:chgData name="Fiona MacNeill" userId="83660d8f-3486-48f3-9840-8946400103cf" providerId="ADAL" clId="{8ED52180-6DAB-2545-BBB7-B91853A3EE62}"/>
    <pc:docChg chg="custSel addSld modSld sldOrd">
      <pc:chgData name="Fiona MacNeill" userId="83660d8f-3486-48f3-9840-8946400103cf" providerId="ADAL" clId="{8ED52180-6DAB-2545-BBB7-B91853A3EE62}" dt="2024-12-02T16:47:03.920" v="405" actId="207"/>
      <pc:docMkLst>
        <pc:docMk/>
      </pc:docMkLst>
      <pc:sldChg chg="modSp mod">
        <pc:chgData name="Fiona MacNeill" userId="83660d8f-3486-48f3-9840-8946400103cf" providerId="ADAL" clId="{8ED52180-6DAB-2545-BBB7-B91853A3EE62}" dt="2024-12-02T16:46:29.140" v="401" actId="20577"/>
        <pc:sldMkLst>
          <pc:docMk/>
          <pc:sldMk cId="2737364661" sldId="258"/>
        </pc:sldMkLst>
        <pc:spChg chg="mod">
          <ac:chgData name="Fiona MacNeill" userId="83660d8f-3486-48f3-9840-8946400103cf" providerId="ADAL" clId="{8ED52180-6DAB-2545-BBB7-B91853A3EE62}" dt="2024-12-02T16:46:29.140" v="401" actId="20577"/>
          <ac:spMkLst>
            <pc:docMk/>
            <pc:sldMk cId="2737364661" sldId="258"/>
            <ac:spMk id="2" creationId="{02572AFC-54B7-6772-F531-FE77E447F729}"/>
          </ac:spMkLst>
        </pc:spChg>
      </pc:sldChg>
      <pc:sldChg chg="modSp mod">
        <pc:chgData name="Fiona MacNeill" userId="83660d8f-3486-48f3-9840-8946400103cf" providerId="ADAL" clId="{8ED52180-6DAB-2545-BBB7-B91853A3EE62}" dt="2024-11-25T11:53:32.435" v="6" actId="20577"/>
        <pc:sldMkLst>
          <pc:docMk/>
          <pc:sldMk cId="3533764953" sldId="259"/>
        </pc:sldMkLst>
        <pc:spChg chg="mod">
          <ac:chgData name="Fiona MacNeill" userId="83660d8f-3486-48f3-9840-8946400103cf" providerId="ADAL" clId="{8ED52180-6DAB-2545-BBB7-B91853A3EE62}" dt="2024-11-25T11:53:32.435" v="6" actId="20577"/>
          <ac:spMkLst>
            <pc:docMk/>
            <pc:sldMk cId="3533764953" sldId="259"/>
            <ac:spMk id="2" creationId="{02572AFC-54B7-6772-F531-FE77E447F729}"/>
          </ac:spMkLst>
        </pc:spChg>
      </pc:sldChg>
      <pc:sldChg chg="addSp delSp modSp add mod">
        <pc:chgData name="Fiona MacNeill" userId="83660d8f-3486-48f3-9840-8946400103cf" providerId="ADAL" clId="{8ED52180-6DAB-2545-BBB7-B91853A3EE62}" dt="2024-12-02T16:46:49.462" v="403" actId="207"/>
        <pc:sldMkLst>
          <pc:docMk/>
          <pc:sldMk cId="4206825077" sldId="261"/>
        </pc:sldMkLst>
        <pc:spChg chg="del">
          <ac:chgData name="Fiona MacNeill" userId="83660d8f-3486-48f3-9840-8946400103cf" providerId="ADAL" clId="{8ED52180-6DAB-2545-BBB7-B91853A3EE62}" dt="2024-11-25T11:53:48.258" v="8" actId="478"/>
          <ac:spMkLst>
            <pc:docMk/>
            <pc:sldMk cId="4206825077" sldId="261"/>
            <ac:spMk id="2" creationId="{395EF0E0-66D1-7E73-3F41-26766B776B80}"/>
          </ac:spMkLst>
        </pc:spChg>
        <pc:spChg chg="add mod">
          <ac:chgData name="Fiona MacNeill" userId="83660d8f-3486-48f3-9840-8946400103cf" providerId="ADAL" clId="{8ED52180-6DAB-2545-BBB7-B91853A3EE62}" dt="2024-12-02T16:46:49.462" v="403" actId="207"/>
          <ac:spMkLst>
            <pc:docMk/>
            <pc:sldMk cId="4206825077" sldId="261"/>
            <ac:spMk id="6" creationId="{5435B9D2-7E54-84AC-3894-012EA646B5D0}"/>
          </ac:spMkLst>
        </pc:spChg>
      </pc:sldChg>
      <pc:sldChg chg="modSp add mod">
        <pc:chgData name="Fiona MacNeill" userId="83660d8f-3486-48f3-9840-8946400103cf" providerId="ADAL" clId="{8ED52180-6DAB-2545-BBB7-B91853A3EE62}" dt="2024-11-25T12:01:02.201" v="73" actId="113"/>
        <pc:sldMkLst>
          <pc:docMk/>
          <pc:sldMk cId="1828555314" sldId="262"/>
        </pc:sldMkLst>
        <pc:spChg chg="mod">
          <ac:chgData name="Fiona MacNeill" userId="83660d8f-3486-48f3-9840-8946400103cf" providerId="ADAL" clId="{8ED52180-6DAB-2545-BBB7-B91853A3EE62}" dt="2024-11-25T12:01:02.201" v="73" actId="113"/>
          <ac:spMkLst>
            <pc:docMk/>
            <pc:sldMk cId="1828555314" sldId="262"/>
            <ac:spMk id="6" creationId="{C276668E-2F24-B213-AC4D-9D15B045041C}"/>
          </ac:spMkLst>
        </pc:spChg>
      </pc:sldChg>
      <pc:sldChg chg="addSp delSp modSp add mod ord modAnim">
        <pc:chgData name="Fiona MacNeill" userId="83660d8f-3486-48f3-9840-8946400103cf" providerId="ADAL" clId="{8ED52180-6DAB-2545-BBB7-B91853A3EE62}" dt="2024-11-25T13:02:05.819" v="85" actId="20578"/>
        <pc:sldMkLst>
          <pc:docMk/>
          <pc:sldMk cId="2356653994" sldId="263"/>
        </pc:sldMkLst>
        <pc:spChg chg="del">
          <ac:chgData name="Fiona MacNeill" userId="83660d8f-3486-48f3-9840-8946400103cf" providerId="ADAL" clId="{8ED52180-6DAB-2545-BBB7-B91853A3EE62}" dt="2024-11-25T12:24:33.776" v="75" actId="478"/>
          <ac:spMkLst>
            <pc:docMk/>
            <pc:sldMk cId="2356653994" sldId="263"/>
            <ac:spMk id="6" creationId="{E9EEF36A-F6A4-D67C-92C0-6CE75AAFAAC3}"/>
          </ac:spMkLst>
        </pc:spChg>
        <pc:picChg chg="add del mod">
          <ac:chgData name="Fiona MacNeill" userId="83660d8f-3486-48f3-9840-8946400103cf" providerId="ADAL" clId="{8ED52180-6DAB-2545-BBB7-B91853A3EE62}" dt="2024-11-25T13:00:36.891" v="81" actId="478"/>
          <ac:picMkLst>
            <pc:docMk/>
            <pc:sldMk cId="2356653994" sldId="263"/>
            <ac:picMk id="2" creationId="{26F41510-3C09-6F17-323D-2D70AB5C8280}"/>
          </ac:picMkLst>
        </pc:picChg>
        <pc:picChg chg="add mod">
          <ac:chgData name="Fiona MacNeill" userId="83660d8f-3486-48f3-9840-8946400103cf" providerId="ADAL" clId="{8ED52180-6DAB-2545-BBB7-B91853A3EE62}" dt="2024-11-25T13:01:42.721" v="84" actId="14100"/>
          <ac:picMkLst>
            <pc:docMk/>
            <pc:sldMk cId="2356653994" sldId="263"/>
            <ac:picMk id="5" creationId="{6D6CA79D-A194-305E-99FB-D7C98AD5F1DB}"/>
          </ac:picMkLst>
        </pc:picChg>
      </pc:sldChg>
      <pc:sldChg chg="addSp delSp modSp add mod">
        <pc:chgData name="Fiona MacNeill" userId="83660d8f-3486-48f3-9840-8946400103cf" providerId="ADAL" clId="{8ED52180-6DAB-2545-BBB7-B91853A3EE62}" dt="2024-12-01T07:47:26.178" v="399" actId="207"/>
        <pc:sldMkLst>
          <pc:docMk/>
          <pc:sldMk cId="3324825430" sldId="264"/>
        </pc:sldMkLst>
        <pc:spChg chg="add mod">
          <ac:chgData name="Fiona MacNeill" userId="83660d8f-3486-48f3-9840-8946400103cf" providerId="ADAL" clId="{8ED52180-6DAB-2545-BBB7-B91853A3EE62}" dt="2024-12-01T07:47:26.178" v="399" actId="207"/>
          <ac:spMkLst>
            <pc:docMk/>
            <pc:sldMk cId="3324825430" sldId="264"/>
            <ac:spMk id="5" creationId="{8D895B1A-C9A4-E7B3-BB63-284E1714CE29}"/>
          </ac:spMkLst>
        </pc:spChg>
        <pc:spChg chg="del">
          <ac:chgData name="Fiona MacNeill" userId="83660d8f-3486-48f3-9840-8946400103cf" providerId="ADAL" clId="{8ED52180-6DAB-2545-BBB7-B91853A3EE62}" dt="2024-11-25T12:26:32.905" v="79" actId="478"/>
          <ac:spMkLst>
            <pc:docMk/>
            <pc:sldMk cId="3324825430" sldId="264"/>
            <ac:spMk id="6" creationId="{1111C7BA-A5D5-892A-6DD2-BAC3BC993B70}"/>
          </ac:spMkLst>
        </pc:spChg>
        <pc:picChg chg="add mod">
          <ac:chgData name="Fiona MacNeill" userId="83660d8f-3486-48f3-9840-8946400103cf" providerId="ADAL" clId="{8ED52180-6DAB-2545-BBB7-B91853A3EE62}" dt="2024-12-01T07:44:18.920" v="176" actId="1076"/>
          <ac:picMkLst>
            <pc:docMk/>
            <pc:sldMk cId="3324825430" sldId="264"/>
            <ac:picMk id="2" creationId="{68751AF5-7E48-6B43-9B8B-581D29E3F6F9}"/>
          </ac:picMkLst>
        </pc:picChg>
        <pc:picChg chg="mod">
          <ac:chgData name="Fiona MacNeill" userId="83660d8f-3486-48f3-9840-8946400103cf" providerId="ADAL" clId="{8ED52180-6DAB-2545-BBB7-B91853A3EE62}" dt="2024-12-01T07:44:24.503" v="177" actId="14100"/>
          <ac:picMkLst>
            <pc:docMk/>
            <pc:sldMk cId="3324825430" sldId="264"/>
            <ac:picMk id="3" creationId="{9F2AC161-D464-A423-3E74-C3EF09ACDF85}"/>
          </ac:picMkLst>
        </pc:picChg>
      </pc:sldChg>
      <pc:sldChg chg="modSp add mod">
        <pc:chgData name="Fiona MacNeill" userId="83660d8f-3486-48f3-9840-8946400103cf" providerId="ADAL" clId="{8ED52180-6DAB-2545-BBB7-B91853A3EE62}" dt="2024-12-02T16:47:03.920" v="405" actId="207"/>
        <pc:sldMkLst>
          <pc:docMk/>
          <pc:sldMk cId="2799364700" sldId="265"/>
        </pc:sldMkLst>
        <pc:spChg chg="mod">
          <ac:chgData name="Fiona MacNeill" userId="83660d8f-3486-48f3-9840-8946400103cf" providerId="ADAL" clId="{8ED52180-6DAB-2545-BBB7-B91853A3EE62}" dt="2024-12-02T16:47:03.920" v="405" actId="207"/>
          <ac:spMkLst>
            <pc:docMk/>
            <pc:sldMk cId="2799364700" sldId="265"/>
            <ac:spMk id="2" creationId="{AFBD17EA-2B16-E063-1E04-B7D485B5FE3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D8C1FB1-C591-7240-B819-086663B5B48F}"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15840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D8C1FB1-C591-7240-B819-086663B5B48F}"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369781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D8C1FB1-C591-7240-B819-086663B5B48F}"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213428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D8C1FB1-C591-7240-B819-086663B5B48F}"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35426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D8C1FB1-C591-7240-B819-086663B5B48F}"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367518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D8C1FB1-C591-7240-B819-086663B5B48F}"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173480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D8C1FB1-C591-7240-B819-086663B5B48F}" type="datetimeFigureOut">
              <a:rPr lang="en-GB" smtClean="0"/>
              <a:t>02/12/2024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245209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D8C1FB1-C591-7240-B819-086663B5B48F}"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28451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1FB1-C591-7240-B819-086663B5B48F}" type="datetimeFigureOut">
              <a:rPr lang="en-GB" smtClean="0"/>
              <a:t>02/12/2024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290223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D8C1FB1-C591-7240-B819-086663B5B48F}"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47930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D8C1FB1-C591-7240-B819-086663B5B48F}"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7CB58-59AD-9547-98D0-5AFD7D1EB72C}" type="slidenum">
              <a:rPr lang="en-GB" smtClean="0"/>
              <a:t>‹#›</a:t>
            </a:fld>
            <a:endParaRPr lang="en-GB"/>
          </a:p>
        </p:txBody>
      </p:sp>
    </p:spTree>
    <p:extLst>
      <p:ext uri="{BB962C8B-B14F-4D97-AF65-F5344CB8AC3E}">
        <p14:creationId xmlns:p14="http://schemas.microsoft.com/office/powerpoint/2010/main" val="45052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8C1FB1-C591-7240-B819-086663B5B48F}" type="datetimeFigureOut">
              <a:rPr lang="en-GB" smtClean="0"/>
              <a:t>02/12/2024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77CB58-59AD-9547-98D0-5AFD7D1EB72C}" type="slidenum">
              <a:rPr lang="en-GB" smtClean="0"/>
              <a:t>‹#›</a:t>
            </a:fld>
            <a:endParaRPr lang="en-GB"/>
          </a:p>
        </p:txBody>
      </p:sp>
    </p:spTree>
    <p:extLst>
      <p:ext uri="{BB962C8B-B14F-4D97-AF65-F5344CB8AC3E}">
        <p14:creationId xmlns:p14="http://schemas.microsoft.com/office/powerpoint/2010/main" val="2904671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csPmD6Vf0QQ?feature=oembed" TargetMode="External"/><Relationship Id="rId5" Type="http://schemas.openxmlformats.org/officeDocument/2006/relationships/image" Target="../media/image3.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embling a puzzle&#10;&#10;Description automatically generated">
            <a:extLst>
              <a:ext uri="{FF2B5EF4-FFF2-40B4-BE49-F238E27FC236}">
                <a16:creationId xmlns:a16="http://schemas.microsoft.com/office/drawing/2014/main" id="{6A0BC736-5A89-B261-7D5E-1473B30C4E01}"/>
              </a:ext>
            </a:extLst>
          </p:cNvPr>
          <p:cNvPicPr>
            <a:picLocks noChangeAspect="1"/>
          </p:cNvPicPr>
          <p:nvPr/>
        </p:nvPicPr>
        <p:blipFill>
          <a:blip r:embed="rId2"/>
          <a:stretch>
            <a:fillRect/>
          </a:stretch>
        </p:blipFill>
        <p:spPr>
          <a:xfrm>
            <a:off x="1897847" y="785593"/>
            <a:ext cx="5348305" cy="4238098"/>
          </a:xfrm>
          <a:prstGeom prst="rect">
            <a:avLst/>
          </a:prstGeom>
          <a:ln w="76200">
            <a:solidFill>
              <a:schemeClr val="accent5">
                <a:lumMod val="60000"/>
                <a:lumOff val="40000"/>
              </a:schemeClr>
            </a:solidFill>
          </a:ln>
        </p:spPr>
      </p:pic>
      <p:sp>
        <p:nvSpPr>
          <p:cNvPr id="5" name="Text Box 1">
            <a:extLst>
              <a:ext uri="{FF2B5EF4-FFF2-40B4-BE49-F238E27FC236}">
                <a16:creationId xmlns:a16="http://schemas.microsoft.com/office/drawing/2014/main" id="{9CF91E36-D669-DE78-AFFD-4F6E8B929A59}"/>
              </a:ext>
            </a:extLst>
          </p:cNvPr>
          <p:cNvSpPr txBox="1"/>
          <p:nvPr/>
        </p:nvSpPr>
        <p:spPr>
          <a:xfrm>
            <a:off x="88136" y="5457339"/>
            <a:ext cx="8901628" cy="11087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2000" b="1" dirty="0">
                <a:solidFill>
                  <a:schemeClr val="accent5">
                    <a:lumMod val="60000"/>
                    <a:lumOff val="40000"/>
                  </a:schemeClr>
                </a:solidFill>
                <a:effectLst/>
                <a:latin typeface="Calibri" panose="020F0502020204030204" pitchFamily="34" charset="0"/>
                <a:ea typeface="Times New Roman" panose="02020603050405020304" pitchFamily="18" charset="0"/>
              </a:rPr>
              <a:t>MODULE 2 SESSION 3</a:t>
            </a:r>
          </a:p>
          <a:p>
            <a:pPr algn="ctr"/>
            <a:r>
              <a:rPr lang="en-GB" sz="2000" b="1" i="1" kern="100" dirty="0">
                <a:solidFill>
                  <a:srgbClr val="D86DCB"/>
                </a:solidFill>
                <a:effectLst/>
                <a:latin typeface="Calibri" panose="020F0502020204030204" pitchFamily="34" charset="0"/>
                <a:ea typeface="Calibri" panose="020F0502020204030204" pitchFamily="34" charset="0"/>
                <a:cs typeface="Times New Roman" panose="02020603050405020304" pitchFamily="18" charset="0"/>
              </a:rPr>
              <a:t>IDENTIFY PERSONAL BOUNDARIES AND THE ASSOCIATED BEHAVIOURS</a:t>
            </a:r>
            <a:endParaRPr lang="en-GB" sz="20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2000" b="1" i="1" dirty="0">
              <a:solidFill>
                <a:schemeClr val="accent5">
                  <a:lumMod val="60000"/>
                  <a:lumOff val="40000"/>
                </a:schemeClr>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CE735768-2253-4DF8-DF8A-20222B772097}"/>
              </a:ext>
            </a:extLst>
          </p:cNvPr>
          <p:cNvSpPr txBox="1"/>
          <p:nvPr/>
        </p:nvSpPr>
        <p:spPr>
          <a:xfrm>
            <a:off x="0" y="77119"/>
            <a:ext cx="9144000" cy="646331"/>
          </a:xfrm>
          <a:prstGeom prst="rect">
            <a:avLst/>
          </a:prstGeom>
          <a:noFill/>
        </p:spPr>
        <p:txBody>
          <a:bodyPr wrap="square" rtlCol="0">
            <a:spAutoFit/>
          </a:bodyPr>
          <a:lstStyle/>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MODULE 2: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THE</a:t>
            </a: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PEER SUPPORT RELATIONSHIP</a:t>
            </a:r>
            <a:endParaRPr lang="en-GB" b="1" i="1" kern="100" dirty="0">
              <a:solidFill>
                <a:srgbClr val="D86DCB"/>
              </a:solidFill>
              <a:latin typeface="Calibri" panose="020F0502020204030204" pitchFamily="34" charset="0"/>
              <a:ea typeface="Calibri" panose="020F0502020204030204" pitchFamily="34" charset="0"/>
              <a:cs typeface="Calibri" panose="020F0502020204030204" pitchFamily="34" charset="0"/>
            </a:endParaRPr>
          </a:p>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Exploring values, relationships, boundaries and risks.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51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uzzle&#10;&#10;Description automatically generated">
            <a:extLst>
              <a:ext uri="{FF2B5EF4-FFF2-40B4-BE49-F238E27FC236}">
                <a16:creationId xmlns:a16="http://schemas.microsoft.com/office/drawing/2014/main" id="{5284B356-72B5-2F6C-0E56-01A3AAD57A5B}"/>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 y="1026892"/>
            <a:ext cx="9033831" cy="4746333"/>
          </a:xfrm>
          <a:prstGeom prst="rect">
            <a:avLst/>
          </a:prstGeom>
        </p:spPr>
      </p:pic>
      <p:sp>
        <p:nvSpPr>
          <p:cNvPr id="2" name="TextBox 1">
            <a:extLst>
              <a:ext uri="{FF2B5EF4-FFF2-40B4-BE49-F238E27FC236}">
                <a16:creationId xmlns:a16="http://schemas.microsoft.com/office/drawing/2014/main" id="{02572AFC-54B7-6772-F531-FE77E447F729}"/>
              </a:ext>
            </a:extLst>
          </p:cNvPr>
          <p:cNvSpPr txBox="1"/>
          <p:nvPr/>
        </p:nvSpPr>
        <p:spPr>
          <a:xfrm>
            <a:off x="253389" y="892366"/>
            <a:ext cx="8604172" cy="3046988"/>
          </a:xfrm>
          <a:prstGeom prst="rect">
            <a:avLst/>
          </a:prstGeom>
          <a:noFill/>
        </p:spPr>
        <p:txBody>
          <a:bodyPr wrap="square" rtlCol="0">
            <a:spAutoFit/>
          </a:bodyPr>
          <a:lstStyle/>
          <a:p>
            <a:pPr algn="ctr"/>
            <a:r>
              <a:rPr lang="en-GB" sz="2400" b="1" dirty="0">
                <a:solidFill>
                  <a:srgbClr val="00A0B8"/>
                </a:solidFill>
                <a:effectLst/>
                <a:latin typeface="Calibri" panose="020F0502020204030204" pitchFamily="34" charset="0"/>
                <a:ea typeface="Times New Roman" panose="02020603050405020304" pitchFamily="18" charset="0"/>
              </a:rPr>
              <a:t> </a:t>
            </a:r>
            <a:r>
              <a:rPr lang="en-GB" sz="2400" b="1" i="1" dirty="0">
                <a:solidFill>
                  <a:srgbClr val="7030A0"/>
                </a:solidFill>
                <a:effectLst/>
                <a:latin typeface="Calibri" panose="020F0502020204030204" pitchFamily="34" charset="0"/>
                <a:ea typeface="Times New Roman" panose="02020603050405020304" pitchFamily="18" charset="0"/>
              </a:rPr>
              <a:t>Checking Out Question</a:t>
            </a:r>
          </a:p>
          <a:p>
            <a:pPr algn="ctr"/>
            <a:endParaRPr lang="en-GB" sz="2400" b="1" i="1" dirty="0">
              <a:solidFill>
                <a:srgbClr val="7030A0"/>
              </a:solidFill>
              <a:latin typeface="Calibri" panose="020F0502020204030204" pitchFamily="34" charset="0"/>
              <a:ea typeface="Times New Roman" panose="02020603050405020304" pitchFamily="18" charset="0"/>
            </a:endParaRPr>
          </a:p>
          <a:p>
            <a:pPr algn="ctr"/>
            <a:endParaRPr lang="en-GB" sz="2400" b="1" i="1" dirty="0">
              <a:solidFill>
                <a:srgbClr val="7030A0"/>
              </a:solidFill>
              <a:latin typeface="Calibri" panose="020F0502020204030204" pitchFamily="34" charset="0"/>
              <a:ea typeface="Times New Roman" panose="02020603050405020304" pitchFamily="18" charset="0"/>
            </a:endParaRPr>
          </a:p>
          <a:p>
            <a:pPr algn="ctr"/>
            <a:endParaRPr lang="en-GB" sz="2400" b="1" i="1" dirty="0">
              <a:solidFill>
                <a:srgbClr val="7030A0"/>
              </a:solidFill>
              <a:latin typeface="Calibri" panose="020F0502020204030204" pitchFamily="34" charset="0"/>
              <a:ea typeface="Times New Roman" panose="02020603050405020304" pitchFamily="18" charset="0"/>
            </a:endParaRPr>
          </a:p>
          <a:p>
            <a:pPr algn="ctr"/>
            <a:endParaRPr lang="en-GB" sz="2400" b="1" i="1" dirty="0">
              <a:solidFill>
                <a:srgbClr val="7030A0"/>
              </a:solidFill>
              <a:latin typeface="Calibri" panose="020F0502020204030204" pitchFamily="34" charset="0"/>
              <a:ea typeface="Times New Roman" panose="02020603050405020304" pitchFamily="18" charset="0"/>
            </a:endParaRPr>
          </a:p>
          <a:p>
            <a:pPr algn="ctr"/>
            <a:r>
              <a:rPr lang="en-GB" sz="2400" b="1" i="1" dirty="0">
                <a:latin typeface="Calibri" panose="020F0502020204030204" pitchFamily="34" charset="0"/>
                <a:ea typeface="Times New Roman" panose="02020603050405020304" pitchFamily="18" charset="0"/>
              </a:rPr>
              <a:t>What’s your significant learning about personal boundaries and the associated behaviours from today’s session?</a:t>
            </a:r>
          </a:p>
          <a:p>
            <a:endParaRPr lang="en-GB"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D57C751-ABB8-0DFD-3C9A-323FFC49DD50}"/>
              </a:ext>
            </a:extLst>
          </p:cNvPr>
          <p:cNvSpPr txBox="1"/>
          <p:nvPr/>
        </p:nvSpPr>
        <p:spPr>
          <a:xfrm>
            <a:off x="269914" y="154237"/>
            <a:ext cx="8604172" cy="646331"/>
          </a:xfrm>
          <a:prstGeom prst="rect">
            <a:avLst/>
          </a:prstGeom>
          <a:noFill/>
        </p:spPr>
        <p:txBody>
          <a:bodyPr wrap="square" rtlCol="0">
            <a:spAutoFit/>
          </a:bodyPr>
          <a:lstStyle/>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MODULE 2: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THE</a:t>
            </a: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PEER SUPPORT RELATIONSHIP</a:t>
            </a:r>
            <a:endParaRPr lang="en-GB" b="1" i="1" kern="100" dirty="0">
              <a:solidFill>
                <a:srgbClr val="D86DCB"/>
              </a:solidFill>
              <a:latin typeface="Calibri" panose="020F0502020204030204" pitchFamily="34" charset="0"/>
              <a:ea typeface="Calibri" panose="020F0502020204030204" pitchFamily="34" charset="0"/>
              <a:cs typeface="Calibri" panose="020F0502020204030204" pitchFamily="34" charset="0"/>
            </a:endParaRPr>
          </a:p>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Exploring values, relationships, boundaries and risks</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882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puzzle&#10;&#10;Description automatically generated">
            <a:extLst>
              <a:ext uri="{FF2B5EF4-FFF2-40B4-BE49-F238E27FC236}">
                <a16:creationId xmlns:a16="http://schemas.microsoft.com/office/drawing/2014/main" id="{16F3AA81-C8E5-DB0F-7151-03CCC5B6740E}"/>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 y="1026892"/>
            <a:ext cx="9033831" cy="4746333"/>
          </a:xfrm>
          <a:prstGeom prst="rect">
            <a:avLst/>
          </a:prstGeom>
        </p:spPr>
      </p:pic>
      <p:sp>
        <p:nvSpPr>
          <p:cNvPr id="6" name="TextBox 5">
            <a:extLst>
              <a:ext uri="{FF2B5EF4-FFF2-40B4-BE49-F238E27FC236}">
                <a16:creationId xmlns:a16="http://schemas.microsoft.com/office/drawing/2014/main" id="{CE735768-2253-4DF8-DF8A-20222B772097}"/>
              </a:ext>
            </a:extLst>
          </p:cNvPr>
          <p:cNvSpPr txBox="1"/>
          <p:nvPr/>
        </p:nvSpPr>
        <p:spPr>
          <a:xfrm>
            <a:off x="269914" y="154237"/>
            <a:ext cx="8604172" cy="646331"/>
          </a:xfrm>
          <a:prstGeom prst="rect">
            <a:avLst/>
          </a:prstGeom>
          <a:noFill/>
        </p:spPr>
        <p:txBody>
          <a:bodyPr wrap="square" rtlCol="0">
            <a:spAutoFit/>
          </a:bodyPr>
          <a:lstStyle/>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MODULE 2: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THE</a:t>
            </a: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PEER SUPPORT RELATIONSHIP</a:t>
            </a:r>
            <a:endParaRPr lang="en-GB" b="1" i="1" kern="100" dirty="0">
              <a:solidFill>
                <a:srgbClr val="D86DCB"/>
              </a:solidFill>
              <a:latin typeface="Calibri" panose="020F0502020204030204" pitchFamily="34" charset="0"/>
              <a:ea typeface="Calibri" panose="020F0502020204030204" pitchFamily="34" charset="0"/>
              <a:cs typeface="Calibri" panose="020F0502020204030204" pitchFamily="34" charset="0"/>
            </a:endParaRPr>
          </a:p>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Exploring values, relationships, boundaries and risks</a:t>
            </a:r>
            <a:endParaRPr lang="en-GB" sz="1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2572AFC-54B7-6772-F531-FE77E447F729}"/>
              </a:ext>
            </a:extLst>
          </p:cNvPr>
          <p:cNvSpPr txBox="1"/>
          <p:nvPr/>
        </p:nvSpPr>
        <p:spPr>
          <a:xfrm>
            <a:off x="253389" y="892366"/>
            <a:ext cx="8604172" cy="5878532"/>
          </a:xfrm>
          <a:prstGeom prst="rect">
            <a:avLst/>
          </a:prstGeom>
          <a:noFill/>
        </p:spPr>
        <p:txBody>
          <a:bodyPr wrap="square" rtlCol="0">
            <a:spAutoFit/>
          </a:bodyPr>
          <a:lstStyle/>
          <a:p>
            <a:pPr algn="ctr"/>
            <a:r>
              <a:rPr lang="en-GB" sz="2400" b="1" dirty="0">
                <a:solidFill>
                  <a:schemeClr val="accent5">
                    <a:lumMod val="60000"/>
                    <a:lumOff val="40000"/>
                  </a:schemeClr>
                </a:solidFill>
                <a:effectLst/>
                <a:latin typeface="Calibri" panose="020F0502020204030204" pitchFamily="34" charset="0"/>
                <a:ea typeface="Times New Roman" panose="02020603050405020304" pitchFamily="18" charset="0"/>
              </a:rPr>
              <a:t> Learning Intentions</a:t>
            </a:r>
          </a:p>
          <a:p>
            <a:pPr algn="ctr"/>
            <a:endParaRPr lang="en-GB" sz="2400" b="1" dirty="0">
              <a:effectLst/>
              <a:latin typeface="Calibri" panose="020F0502020204030204" pitchFamily="34" charset="0"/>
              <a:ea typeface="Times New Roman" panose="02020603050405020304" pitchFamily="18" charset="0"/>
              <a:cs typeface="Calibri" panose="020F0502020204030204" pitchFamily="34" charset="0"/>
            </a:endParaRPr>
          </a:p>
          <a:p>
            <a:pPr lvl="0" algn="ctr">
              <a:spcAft>
                <a:spcPts val="800"/>
              </a:spcAft>
            </a:pPr>
            <a:r>
              <a:rPr lang="en-GB" sz="24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Agree core behaviours that produce an empowering and safe learning environment.</a:t>
            </a:r>
          </a:p>
          <a:p>
            <a:pPr lvl="0" algn="ctr">
              <a:spcAft>
                <a:spcPts val="800"/>
              </a:spcAft>
            </a:pPr>
            <a:endParaRPr lang="en-GB" sz="2400" b="1" kern="100" dirty="0">
              <a:effectLst/>
              <a:latin typeface="Calibri" panose="020F0502020204030204" pitchFamily="34" charset="0"/>
              <a:ea typeface="Calibri" panose="020F0502020204030204" pitchFamily="34" charset="0"/>
              <a:cs typeface="Calibri" panose="020F0502020204030204" pitchFamily="34" charset="0"/>
            </a:endParaRPr>
          </a:p>
          <a:p>
            <a:pPr lvl="0" algn="ctr">
              <a:spcAft>
                <a:spcPts val="800"/>
              </a:spcAft>
            </a:pPr>
            <a:r>
              <a:rPr lang="en-GB" sz="2400" b="1"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Define the purpose of confidently defining personal boundaries to empower peer support and recovery.</a:t>
            </a:r>
          </a:p>
          <a:p>
            <a:pPr lvl="0" algn="ctr">
              <a:spcAft>
                <a:spcPts val="800"/>
              </a:spcAft>
            </a:pPr>
            <a:endParaRPr lang="en-GB" sz="2400" b="1" kern="100" dirty="0">
              <a:effectLst/>
              <a:latin typeface="Calibri" panose="020F0502020204030204" pitchFamily="34" charset="0"/>
              <a:ea typeface="Calibri" panose="020F0502020204030204" pitchFamily="34" charset="0"/>
              <a:cs typeface="Calibri" panose="020F0502020204030204" pitchFamily="34" charset="0"/>
            </a:endParaRPr>
          </a:p>
          <a:p>
            <a:pPr lvl="0" algn="ctr">
              <a:spcAft>
                <a:spcPts val="800"/>
              </a:spcAft>
            </a:pPr>
            <a:r>
              <a:rPr lang="en-GB" sz="2400" b="1"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Explore types of boundaries, that are helpful and the associated behaviours, language and communication.</a:t>
            </a:r>
          </a:p>
          <a:p>
            <a:pPr lvl="0" algn="ctr">
              <a:spcAft>
                <a:spcPts val="800"/>
              </a:spcAft>
            </a:pPr>
            <a:endParaRPr lang="en-GB" sz="2400" b="1" kern="100" dirty="0">
              <a:effectLst/>
              <a:latin typeface="Calibri" panose="020F0502020204030204" pitchFamily="34" charset="0"/>
              <a:ea typeface="Calibri" panose="020F0502020204030204" pitchFamily="34" charset="0"/>
              <a:cs typeface="Calibri" panose="020F0502020204030204" pitchFamily="34" charset="0"/>
            </a:endParaRPr>
          </a:p>
          <a:p>
            <a:pPr lvl="0" algn="ctr"/>
            <a:r>
              <a:rPr lang="en-GB" sz="24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Create a personal boundary statement and share with others.</a:t>
            </a:r>
          </a:p>
          <a:p>
            <a:pPr algn="ctr"/>
            <a:r>
              <a:rPr lang="en-GB" sz="24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 </a:t>
            </a:r>
            <a:endParaRPr lang="en-GB" sz="2400" b="1" kern="100" dirty="0">
              <a:effectLst/>
              <a:latin typeface="Calibri" panose="020F0502020204030204" pitchFamily="34" charset="0"/>
              <a:ea typeface="Calibri" panose="020F0502020204030204" pitchFamily="34" charset="0"/>
              <a:cs typeface="Calibri" panose="020F0502020204030204" pitchFamily="34" charset="0"/>
            </a:endParaRPr>
          </a:p>
          <a:p>
            <a:pPr marL="457200" algn="ctr"/>
            <a:endParaRPr lang="en-GB"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05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uzzle&#10;&#10;Description automatically generated">
            <a:extLst>
              <a:ext uri="{FF2B5EF4-FFF2-40B4-BE49-F238E27FC236}">
                <a16:creationId xmlns:a16="http://schemas.microsoft.com/office/drawing/2014/main" id="{3829344F-343B-C8B5-62F0-729C917DC04D}"/>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 y="1026892"/>
            <a:ext cx="9033831" cy="4746333"/>
          </a:xfrm>
          <a:prstGeom prst="rect">
            <a:avLst/>
          </a:prstGeom>
        </p:spPr>
      </p:pic>
      <p:sp>
        <p:nvSpPr>
          <p:cNvPr id="2" name="TextBox 1">
            <a:extLst>
              <a:ext uri="{FF2B5EF4-FFF2-40B4-BE49-F238E27FC236}">
                <a16:creationId xmlns:a16="http://schemas.microsoft.com/office/drawing/2014/main" id="{02572AFC-54B7-6772-F531-FE77E447F729}"/>
              </a:ext>
            </a:extLst>
          </p:cNvPr>
          <p:cNvSpPr txBox="1"/>
          <p:nvPr/>
        </p:nvSpPr>
        <p:spPr>
          <a:xfrm>
            <a:off x="0" y="793213"/>
            <a:ext cx="9144000" cy="6001643"/>
          </a:xfrm>
          <a:prstGeom prst="rect">
            <a:avLst/>
          </a:prstGeom>
          <a:noFill/>
        </p:spPr>
        <p:txBody>
          <a:bodyPr wrap="square" rtlCol="0">
            <a:spAutoFit/>
          </a:bodyPr>
          <a:lstStyle/>
          <a:p>
            <a:pPr algn="ctr"/>
            <a:r>
              <a:rPr lang="en-GB" sz="2400" b="1" dirty="0">
                <a:solidFill>
                  <a:schemeClr val="accent5">
                    <a:lumMod val="60000"/>
                    <a:lumOff val="40000"/>
                  </a:schemeClr>
                </a:solidFill>
                <a:effectLst/>
                <a:latin typeface="Calibri" panose="020F0502020204030204" pitchFamily="34" charset="0"/>
                <a:ea typeface="Times New Roman" panose="02020603050405020304" pitchFamily="18" charset="0"/>
              </a:rPr>
              <a:t>  </a:t>
            </a:r>
            <a:r>
              <a:rPr lang="en-GB" sz="2400" b="1" i="1" dirty="0">
                <a:solidFill>
                  <a:schemeClr val="accent5">
                    <a:lumMod val="60000"/>
                    <a:lumOff val="40000"/>
                  </a:schemeClr>
                </a:solidFill>
                <a:latin typeface="Calibri" panose="020F0502020204030204" pitchFamily="34" charset="0"/>
                <a:ea typeface="Times New Roman" panose="02020603050405020304" pitchFamily="18" charset="0"/>
              </a:rPr>
              <a:t>Empowering and Safe Learning Environment</a:t>
            </a:r>
          </a:p>
          <a:p>
            <a:pPr algn="ctr"/>
            <a:endParaRPr lang="en-GB" sz="2400" b="1" i="1" dirty="0">
              <a:solidFill>
                <a:srgbClr val="7030A0"/>
              </a:solidFill>
            </a:endParaRPr>
          </a:p>
          <a:p>
            <a:pPr algn="ctr"/>
            <a:r>
              <a:rPr lang="en-GB" sz="2400" b="1" i="1" dirty="0">
                <a:solidFill>
                  <a:srgbClr val="7030A0"/>
                </a:solidFill>
              </a:rPr>
              <a:t>Connection</a:t>
            </a:r>
          </a:p>
          <a:p>
            <a:pPr algn="ctr"/>
            <a:r>
              <a:rPr lang="en-GB" sz="2400" b="1" dirty="0">
                <a:solidFill>
                  <a:srgbClr val="7030A0"/>
                </a:solidFill>
              </a:rPr>
              <a:t>Device free environment, maintaining confidentiality.</a:t>
            </a:r>
          </a:p>
          <a:p>
            <a:pPr algn="ctr"/>
            <a:endParaRPr lang="en-GB" sz="1200" b="1" dirty="0">
              <a:solidFill>
                <a:srgbClr val="00A0B8"/>
              </a:solidFill>
            </a:endParaRPr>
          </a:p>
          <a:p>
            <a:pPr algn="ctr"/>
            <a:r>
              <a:rPr lang="en-GB" sz="2400" b="1" i="1" dirty="0">
                <a:solidFill>
                  <a:schemeClr val="tx1">
                    <a:lumMod val="75000"/>
                    <a:lumOff val="25000"/>
                  </a:schemeClr>
                </a:solidFill>
              </a:rPr>
              <a:t>Hope and Optimism</a:t>
            </a:r>
          </a:p>
          <a:p>
            <a:pPr algn="ctr"/>
            <a:r>
              <a:rPr lang="en-GB" sz="2400" b="1" dirty="0">
                <a:solidFill>
                  <a:schemeClr val="tx1">
                    <a:lumMod val="75000"/>
                    <a:lumOff val="25000"/>
                  </a:schemeClr>
                </a:solidFill>
              </a:rPr>
              <a:t>Focussing on the possible.</a:t>
            </a:r>
          </a:p>
          <a:p>
            <a:pPr algn="ctr"/>
            <a:endParaRPr lang="en-GB" sz="1200" b="1" dirty="0">
              <a:solidFill>
                <a:srgbClr val="FF003C"/>
              </a:solidFill>
            </a:endParaRPr>
          </a:p>
          <a:p>
            <a:pPr algn="ctr"/>
            <a:r>
              <a:rPr lang="en-GB" sz="2400" b="1" i="1" dirty="0">
                <a:solidFill>
                  <a:schemeClr val="accent5">
                    <a:lumMod val="60000"/>
                    <a:lumOff val="40000"/>
                  </a:schemeClr>
                </a:solidFill>
              </a:rPr>
              <a:t>Identity</a:t>
            </a:r>
          </a:p>
          <a:p>
            <a:pPr algn="ctr"/>
            <a:r>
              <a:rPr lang="en-GB" sz="2400" b="1" dirty="0">
                <a:solidFill>
                  <a:schemeClr val="accent5">
                    <a:lumMod val="60000"/>
                    <a:lumOff val="40000"/>
                  </a:schemeClr>
                </a:solidFill>
              </a:rPr>
              <a:t>Listening with grace and attention to the stories of others.</a:t>
            </a:r>
          </a:p>
          <a:p>
            <a:pPr algn="ctr"/>
            <a:endParaRPr lang="en-GB" sz="1200" b="1" dirty="0">
              <a:solidFill>
                <a:srgbClr val="7030A0"/>
              </a:solidFill>
            </a:endParaRPr>
          </a:p>
          <a:p>
            <a:pPr algn="ctr"/>
            <a:r>
              <a:rPr lang="en-GB" sz="2400" b="1" i="1" dirty="0">
                <a:solidFill>
                  <a:srgbClr val="7030A0"/>
                </a:solidFill>
              </a:rPr>
              <a:t>Meaning</a:t>
            </a:r>
          </a:p>
          <a:p>
            <a:pPr algn="ctr"/>
            <a:r>
              <a:rPr lang="en-GB" sz="2400" b="1" dirty="0">
                <a:solidFill>
                  <a:srgbClr val="7030A0"/>
                </a:solidFill>
              </a:rPr>
              <a:t>Deep respect for difference, no voices of judgement or cynicism.</a:t>
            </a:r>
          </a:p>
          <a:p>
            <a:pPr algn="ctr"/>
            <a:endParaRPr lang="en-GB" sz="1200" b="1" dirty="0">
              <a:solidFill>
                <a:srgbClr val="0432FF"/>
              </a:solidFill>
            </a:endParaRPr>
          </a:p>
          <a:p>
            <a:pPr algn="ctr"/>
            <a:r>
              <a:rPr lang="en-GB" sz="2400" b="1" i="1" dirty="0">
                <a:solidFill>
                  <a:schemeClr val="tx1">
                    <a:lumMod val="75000"/>
                    <a:lumOff val="25000"/>
                  </a:schemeClr>
                </a:solidFill>
              </a:rPr>
              <a:t>Empowerment</a:t>
            </a:r>
          </a:p>
          <a:p>
            <a:pPr algn="ctr"/>
            <a:r>
              <a:rPr lang="en-GB" sz="2400" b="1" dirty="0">
                <a:solidFill>
                  <a:schemeClr val="tx1">
                    <a:lumMod val="75000"/>
                    <a:lumOff val="25000"/>
                  </a:schemeClr>
                </a:solidFill>
              </a:rPr>
              <a:t>Generating fun ideas, engaging with new thinking making personal commitments to change.</a:t>
            </a:r>
          </a:p>
          <a:p>
            <a:endParaRPr lang="en-GB" sz="2400" b="1" dirty="0">
              <a:solidFill>
                <a:srgbClr val="00A0B8"/>
              </a:solidFill>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7C4FD2A3-058B-6AB3-F3C0-5CAC150B5D77}"/>
              </a:ext>
            </a:extLst>
          </p:cNvPr>
          <p:cNvSpPr txBox="1"/>
          <p:nvPr/>
        </p:nvSpPr>
        <p:spPr>
          <a:xfrm>
            <a:off x="269914" y="154237"/>
            <a:ext cx="8604172" cy="646331"/>
          </a:xfrm>
          <a:prstGeom prst="rect">
            <a:avLst/>
          </a:prstGeom>
          <a:noFill/>
        </p:spPr>
        <p:txBody>
          <a:bodyPr wrap="square" rtlCol="0">
            <a:spAutoFit/>
          </a:bodyPr>
          <a:lstStyle/>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MODULE 2: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THE</a:t>
            </a: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PEER SUPPORT RELATIONSHIP</a:t>
            </a:r>
            <a:endParaRPr lang="en-GB" b="1" i="1" kern="100" dirty="0">
              <a:solidFill>
                <a:srgbClr val="D86DCB"/>
              </a:solidFill>
              <a:latin typeface="Calibri" panose="020F0502020204030204" pitchFamily="34" charset="0"/>
              <a:ea typeface="Calibri" panose="020F0502020204030204" pitchFamily="34" charset="0"/>
              <a:cs typeface="Calibri" panose="020F0502020204030204" pitchFamily="34" charset="0"/>
            </a:endParaRPr>
          </a:p>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Exploring values, relationships, boundaries and risks</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736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uzzle&#10;&#10;Description automatically generated">
            <a:extLst>
              <a:ext uri="{FF2B5EF4-FFF2-40B4-BE49-F238E27FC236}">
                <a16:creationId xmlns:a16="http://schemas.microsoft.com/office/drawing/2014/main" id="{6EB2DB8C-0647-DD2B-8CA6-CFE49FDD765A}"/>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 y="1026892"/>
            <a:ext cx="9033831" cy="4746333"/>
          </a:xfrm>
          <a:prstGeom prst="rect">
            <a:avLst/>
          </a:prstGeom>
        </p:spPr>
      </p:pic>
      <p:sp>
        <p:nvSpPr>
          <p:cNvPr id="2" name="TextBox 1">
            <a:extLst>
              <a:ext uri="{FF2B5EF4-FFF2-40B4-BE49-F238E27FC236}">
                <a16:creationId xmlns:a16="http://schemas.microsoft.com/office/drawing/2014/main" id="{02572AFC-54B7-6772-F531-FE77E447F729}"/>
              </a:ext>
            </a:extLst>
          </p:cNvPr>
          <p:cNvSpPr txBox="1"/>
          <p:nvPr/>
        </p:nvSpPr>
        <p:spPr>
          <a:xfrm>
            <a:off x="253389" y="892366"/>
            <a:ext cx="8604172" cy="3046988"/>
          </a:xfrm>
          <a:prstGeom prst="rect">
            <a:avLst/>
          </a:prstGeom>
          <a:noFill/>
        </p:spPr>
        <p:txBody>
          <a:bodyPr wrap="square" rtlCol="0">
            <a:spAutoFit/>
          </a:bodyPr>
          <a:lstStyle/>
          <a:p>
            <a:pPr algn="ctr"/>
            <a:r>
              <a:rPr lang="en-GB" sz="2400" b="1" dirty="0">
                <a:solidFill>
                  <a:srgbClr val="00A0B8"/>
                </a:solidFill>
                <a:effectLst/>
                <a:latin typeface="Calibri" panose="020F0502020204030204" pitchFamily="34" charset="0"/>
                <a:ea typeface="Times New Roman" panose="02020603050405020304" pitchFamily="18" charset="0"/>
              </a:rPr>
              <a:t> </a:t>
            </a:r>
            <a:r>
              <a:rPr lang="en-GB" sz="2400" b="1" i="1" dirty="0">
                <a:solidFill>
                  <a:srgbClr val="7030A0"/>
                </a:solidFill>
                <a:effectLst/>
                <a:latin typeface="Calibri" panose="020F0502020204030204" pitchFamily="34" charset="0"/>
                <a:ea typeface="Times New Roman" panose="02020603050405020304" pitchFamily="18" charset="0"/>
              </a:rPr>
              <a:t>Checking In Question</a:t>
            </a:r>
          </a:p>
          <a:p>
            <a:pPr algn="ctr"/>
            <a:endParaRPr lang="en-GB" sz="2400" b="1" i="1" dirty="0">
              <a:solidFill>
                <a:srgbClr val="7030A0"/>
              </a:solidFill>
              <a:latin typeface="Calibri" panose="020F0502020204030204" pitchFamily="34" charset="0"/>
              <a:ea typeface="Times New Roman" panose="02020603050405020304" pitchFamily="18" charset="0"/>
            </a:endParaRPr>
          </a:p>
          <a:p>
            <a:pPr algn="ctr"/>
            <a:endParaRPr lang="en-GB" sz="2400" b="1" i="1" dirty="0">
              <a:solidFill>
                <a:srgbClr val="7030A0"/>
              </a:solidFill>
              <a:latin typeface="Calibri" panose="020F0502020204030204" pitchFamily="34" charset="0"/>
              <a:ea typeface="Times New Roman" panose="02020603050405020304" pitchFamily="18" charset="0"/>
            </a:endParaRPr>
          </a:p>
          <a:p>
            <a:pPr algn="ctr"/>
            <a:endParaRPr lang="en-GB" sz="2400" b="1" i="1" dirty="0">
              <a:solidFill>
                <a:srgbClr val="7030A0"/>
              </a:solidFill>
              <a:latin typeface="Calibri" panose="020F0502020204030204" pitchFamily="34" charset="0"/>
              <a:ea typeface="Times New Roman" panose="02020603050405020304" pitchFamily="18" charset="0"/>
            </a:endParaRPr>
          </a:p>
          <a:p>
            <a:pPr algn="ctr"/>
            <a:endParaRPr lang="en-GB" sz="2400" b="1" i="1" dirty="0">
              <a:solidFill>
                <a:srgbClr val="7030A0"/>
              </a:solidFill>
              <a:latin typeface="Calibri" panose="020F0502020204030204" pitchFamily="34" charset="0"/>
              <a:ea typeface="Times New Roman" panose="02020603050405020304" pitchFamily="18" charset="0"/>
            </a:endParaRPr>
          </a:p>
          <a:p>
            <a:pPr algn="ctr"/>
            <a:r>
              <a:rPr lang="en-GB" sz="2400" b="1" i="1" dirty="0">
                <a:latin typeface="Calibri" panose="020F0502020204030204" pitchFamily="34" charset="0"/>
                <a:ea typeface="Times New Roman" panose="02020603050405020304" pitchFamily="18" charset="0"/>
              </a:rPr>
              <a:t>When you hear the words personal boundaries…. what comes to mind?</a:t>
            </a:r>
          </a:p>
          <a:p>
            <a:endParaRPr lang="en-GB"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3879422-7740-6E70-00DD-E55B45C808E3}"/>
              </a:ext>
            </a:extLst>
          </p:cNvPr>
          <p:cNvSpPr txBox="1"/>
          <p:nvPr/>
        </p:nvSpPr>
        <p:spPr>
          <a:xfrm>
            <a:off x="269914" y="154237"/>
            <a:ext cx="8604172" cy="646331"/>
          </a:xfrm>
          <a:prstGeom prst="rect">
            <a:avLst/>
          </a:prstGeom>
          <a:noFill/>
        </p:spPr>
        <p:txBody>
          <a:bodyPr wrap="square" rtlCol="0">
            <a:spAutoFit/>
          </a:bodyPr>
          <a:lstStyle/>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MODULE 2: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THE</a:t>
            </a: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PEER SUPPORT RELATIONSHIP</a:t>
            </a:r>
            <a:endParaRPr lang="en-GB" b="1" i="1" kern="100" dirty="0">
              <a:solidFill>
                <a:srgbClr val="D86DCB"/>
              </a:solidFill>
              <a:latin typeface="Calibri" panose="020F0502020204030204" pitchFamily="34" charset="0"/>
              <a:ea typeface="Calibri" panose="020F0502020204030204" pitchFamily="34" charset="0"/>
              <a:cs typeface="Calibri" panose="020F0502020204030204" pitchFamily="34" charset="0"/>
            </a:endParaRPr>
          </a:p>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Exploring values, relationships, boundaries and risks</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376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77378-BE43-CA01-6681-38ED9D7C61A6}"/>
            </a:ext>
          </a:extLst>
        </p:cNvPr>
        <p:cNvGrpSpPr/>
        <p:nvPr/>
      </p:nvGrpSpPr>
      <p:grpSpPr>
        <a:xfrm>
          <a:off x="0" y="0"/>
          <a:ext cx="0" cy="0"/>
          <a:chOff x="0" y="0"/>
          <a:chExt cx="0" cy="0"/>
        </a:xfrm>
      </p:grpSpPr>
      <p:pic>
        <p:nvPicPr>
          <p:cNvPr id="3" name="Picture 2" descr="A close-up of a puzzle&#10;&#10;Description automatically generated">
            <a:extLst>
              <a:ext uri="{FF2B5EF4-FFF2-40B4-BE49-F238E27FC236}">
                <a16:creationId xmlns:a16="http://schemas.microsoft.com/office/drawing/2014/main" id="{FF5ACB3A-F2D8-9C73-0078-F79CD9F39F10}"/>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 y="1026892"/>
            <a:ext cx="9033831" cy="4746333"/>
          </a:xfrm>
          <a:prstGeom prst="rect">
            <a:avLst/>
          </a:prstGeom>
        </p:spPr>
      </p:pic>
      <p:sp>
        <p:nvSpPr>
          <p:cNvPr id="4" name="TextBox 3">
            <a:extLst>
              <a:ext uri="{FF2B5EF4-FFF2-40B4-BE49-F238E27FC236}">
                <a16:creationId xmlns:a16="http://schemas.microsoft.com/office/drawing/2014/main" id="{6F48F364-FCAD-88CE-1849-041BD82C1398}"/>
              </a:ext>
            </a:extLst>
          </p:cNvPr>
          <p:cNvSpPr txBox="1"/>
          <p:nvPr/>
        </p:nvSpPr>
        <p:spPr>
          <a:xfrm>
            <a:off x="269914" y="154237"/>
            <a:ext cx="8604172" cy="646331"/>
          </a:xfrm>
          <a:prstGeom prst="rect">
            <a:avLst/>
          </a:prstGeom>
          <a:noFill/>
        </p:spPr>
        <p:txBody>
          <a:bodyPr wrap="square" rtlCol="0">
            <a:spAutoFit/>
          </a:bodyPr>
          <a:lstStyle/>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MODULE 2: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THE</a:t>
            </a: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PEER SUPPORT RELATIONSHIP</a:t>
            </a:r>
            <a:endParaRPr lang="en-GB" b="1" i="1" kern="100" dirty="0">
              <a:solidFill>
                <a:srgbClr val="D86DCB"/>
              </a:solidFill>
              <a:latin typeface="Calibri" panose="020F0502020204030204" pitchFamily="34" charset="0"/>
              <a:ea typeface="Calibri" panose="020F0502020204030204" pitchFamily="34" charset="0"/>
              <a:cs typeface="Calibri" panose="020F0502020204030204" pitchFamily="34" charset="0"/>
            </a:endParaRPr>
          </a:p>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Exploring values, relationships, boundaries and risks</a:t>
            </a:r>
            <a:endParaRPr lang="en-GB"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435B9D2-7E54-84AC-3894-012EA646B5D0}"/>
              </a:ext>
            </a:extLst>
          </p:cNvPr>
          <p:cNvSpPr txBox="1"/>
          <p:nvPr/>
        </p:nvSpPr>
        <p:spPr>
          <a:xfrm>
            <a:off x="352540" y="1169597"/>
            <a:ext cx="8521546" cy="4093428"/>
          </a:xfrm>
          <a:prstGeom prst="rect">
            <a:avLst/>
          </a:prstGeom>
          <a:noFill/>
        </p:spPr>
        <p:txBody>
          <a:bodyPr wrap="square">
            <a:spAutoFit/>
          </a:bodyPr>
          <a:lstStyle/>
          <a:p>
            <a:pPr algn="ctr"/>
            <a:r>
              <a:rPr lang="en-GB" sz="2000" b="1"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BOUNDARIES</a:t>
            </a:r>
            <a:endParaRPr lang="en-GB" sz="2000" b="1"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GB"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b="1"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The need to be aware and open about the existence of boundaries increases as peer relationships become more formalised. </a:t>
            </a:r>
          </a:p>
          <a:p>
            <a:pPr lvl="0" algn="just"/>
            <a:endParaRPr lang="en-GB"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b="1"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While peer support is based on sharing experiences, and what people have in common, it does not mean that they become friends. </a:t>
            </a:r>
          </a:p>
          <a:p>
            <a:pPr lvl="0" algn="just"/>
            <a:endParaRPr lang="en-GB"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b="1"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Where one person is in a formal role of offering support (paid or unpaid) there is a professional responsibility to maintain boundaries. </a:t>
            </a:r>
          </a:p>
          <a:p>
            <a:pPr lvl="0" algn="just"/>
            <a:endParaRPr lang="en-GB"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b="1"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Clear and negotiated boundaries are essential in good peer support practice. </a:t>
            </a:r>
            <a:endParaRPr lang="en-GB" sz="20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682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F6800-0690-ADCE-51C3-7511DEB0E91E}"/>
            </a:ext>
          </a:extLst>
        </p:cNvPr>
        <p:cNvGrpSpPr/>
        <p:nvPr/>
      </p:nvGrpSpPr>
      <p:grpSpPr>
        <a:xfrm>
          <a:off x="0" y="0"/>
          <a:ext cx="0" cy="0"/>
          <a:chOff x="0" y="0"/>
          <a:chExt cx="0" cy="0"/>
        </a:xfrm>
      </p:grpSpPr>
      <p:pic>
        <p:nvPicPr>
          <p:cNvPr id="3" name="Picture 2" descr="A close-up of a puzzle&#10;&#10;Description automatically generated">
            <a:extLst>
              <a:ext uri="{FF2B5EF4-FFF2-40B4-BE49-F238E27FC236}">
                <a16:creationId xmlns:a16="http://schemas.microsoft.com/office/drawing/2014/main" id="{598434CE-AFB1-BC72-3E03-B61B4B980667}"/>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 y="1026892"/>
            <a:ext cx="9033831" cy="4746333"/>
          </a:xfrm>
          <a:prstGeom prst="rect">
            <a:avLst/>
          </a:prstGeom>
        </p:spPr>
      </p:pic>
      <p:sp>
        <p:nvSpPr>
          <p:cNvPr id="4" name="TextBox 3">
            <a:extLst>
              <a:ext uri="{FF2B5EF4-FFF2-40B4-BE49-F238E27FC236}">
                <a16:creationId xmlns:a16="http://schemas.microsoft.com/office/drawing/2014/main" id="{E0BAF00C-7B17-0C73-C97E-0F61D15610B1}"/>
              </a:ext>
            </a:extLst>
          </p:cNvPr>
          <p:cNvSpPr txBox="1"/>
          <p:nvPr/>
        </p:nvSpPr>
        <p:spPr>
          <a:xfrm>
            <a:off x="269914" y="154237"/>
            <a:ext cx="8604172" cy="646331"/>
          </a:xfrm>
          <a:prstGeom prst="rect">
            <a:avLst/>
          </a:prstGeom>
          <a:noFill/>
        </p:spPr>
        <p:txBody>
          <a:bodyPr wrap="square" rtlCol="0">
            <a:spAutoFit/>
          </a:bodyPr>
          <a:lstStyle/>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MODULE 2: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THE</a:t>
            </a: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PEER SUPPORT RELATIONSHIP</a:t>
            </a:r>
            <a:endParaRPr lang="en-GB" b="1" i="1" kern="100" dirty="0">
              <a:solidFill>
                <a:srgbClr val="D86DCB"/>
              </a:solidFill>
              <a:latin typeface="Calibri" panose="020F0502020204030204" pitchFamily="34" charset="0"/>
              <a:ea typeface="Calibri" panose="020F0502020204030204" pitchFamily="34" charset="0"/>
              <a:cs typeface="Calibri" panose="020F0502020204030204" pitchFamily="34" charset="0"/>
            </a:endParaRPr>
          </a:p>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Exploring values, relationships, boundaries and risks</a:t>
            </a:r>
            <a:endParaRPr lang="en-GB"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276668E-2F24-B213-AC4D-9D15B045041C}"/>
              </a:ext>
            </a:extLst>
          </p:cNvPr>
          <p:cNvSpPr txBox="1"/>
          <p:nvPr/>
        </p:nvSpPr>
        <p:spPr>
          <a:xfrm>
            <a:off x="352540" y="1169597"/>
            <a:ext cx="8521546" cy="4401205"/>
          </a:xfrm>
          <a:prstGeom prst="rect">
            <a:avLst/>
          </a:prstGeom>
          <a:noFill/>
        </p:spPr>
        <p:txBody>
          <a:bodyPr wrap="square">
            <a:spAutoFit/>
          </a:bodyPr>
          <a:lstStyle/>
          <a:p>
            <a:pPr algn="ctr"/>
            <a:r>
              <a:rPr lang="en-GB" sz="2000" b="1"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BOUNDARIES</a:t>
            </a:r>
          </a:p>
          <a:p>
            <a:pPr algn="ctr"/>
            <a:endParaRPr lang="en-GB" sz="2000" b="1"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GB" sz="2000" b="1"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The more time peer supporters spend with people and the more intense the relationship becomes, the more difficult it can be for both parties to understand and maintain the boundaries that allow for a mutually empowering relationship. </a:t>
            </a:r>
          </a:p>
          <a:p>
            <a:pPr lvl="0" algn="just"/>
            <a:endParaRPr lang="en-GB"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2000" b="1" kern="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There may be a power imbalance inherent within the relationship which peer supporters need to be aware and mindful of. Their responsibilities may include reporting back to other team members or participating in reviews or planning meetings, and this may require them to share information about participants. Clearly this needs to be transparent and agreed in advance.</a:t>
            </a:r>
            <a:endParaRPr lang="en-GB"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855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9B291-23BA-1C97-8330-B4B56FA5821A}"/>
            </a:ext>
          </a:extLst>
        </p:cNvPr>
        <p:cNvGrpSpPr/>
        <p:nvPr/>
      </p:nvGrpSpPr>
      <p:grpSpPr>
        <a:xfrm>
          <a:off x="0" y="0"/>
          <a:ext cx="0" cy="0"/>
          <a:chOff x="0" y="0"/>
          <a:chExt cx="0" cy="0"/>
        </a:xfrm>
      </p:grpSpPr>
      <p:pic>
        <p:nvPicPr>
          <p:cNvPr id="3" name="Picture 2" descr="A close-up of a puzzle&#10;&#10;Description automatically generated">
            <a:extLst>
              <a:ext uri="{FF2B5EF4-FFF2-40B4-BE49-F238E27FC236}">
                <a16:creationId xmlns:a16="http://schemas.microsoft.com/office/drawing/2014/main" id="{B4BD216D-B650-8DA8-9B2F-06EDE24064FC}"/>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1" y="1026892"/>
            <a:ext cx="9033831" cy="4746333"/>
          </a:xfrm>
          <a:prstGeom prst="rect">
            <a:avLst/>
          </a:prstGeom>
        </p:spPr>
      </p:pic>
      <p:sp>
        <p:nvSpPr>
          <p:cNvPr id="4" name="TextBox 3">
            <a:extLst>
              <a:ext uri="{FF2B5EF4-FFF2-40B4-BE49-F238E27FC236}">
                <a16:creationId xmlns:a16="http://schemas.microsoft.com/office/drawing/2014/main" id="{2EB9D416-551A-C3F3-60BC-AE705880494E}"/>
              </a:ext>
            </a:extLst>
          </p:cNvPr>
          <p:cNvSpPr txBox="1"/>
          <p:nvPr/>
        </p:nvSpPr>
        <p:spPr>
          <a:xfrm>
            <a:off x="269914" y="154237"/>
            <a:ext cx="8604172" cy="646331"/>
          </a:xfrm>
          <a:prstGeom prst="rect">
            <a:avLst/>
          </a:prstGeom>
          <a:noFill/>
        </p:spPr>
        <p:txBody>
          <a:bodyPr wrap="square" rtlCol="0">
            <a:spAutoFit/>
          </a:bodyPr>
          <a:lstStyle/>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MODULE 2: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THE</a:t>
            </a: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PEER SUPPORT RELATIONSHIP</a:t>
            </a:r>
            <a:endParaRPr lang="en-GB" b="1" i="1" kern="100" dirty="0">
              <a:solidFill>
                <a:srgbClr val="D86DCB"/>
              </a:solidFill>
              <a:latin typeface="Calibri" panose="020F0502020204030204" pitchFamily="34" charset="0"/>
              <a:ea typeface="Calibri" panose="020F0502020204030204" pitchFamily="34" charset="0"/>
              <a:cs typeface="Calibri" panose="020F0502020204030204" pitchFamily="34" charset="0"/>
            </a:endParaRPr>
          </a:p>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Exploring values, relationships, boundaries and risks</a:t>
            </a:r>
            <a:endParaRPr lang="en-GB" sz="1800" dirty="0">
              <a:effectLst/>
              <a:latin typeface="Times New Roman" panose="02020603050405020304" pitchFamily="18" charset="0"/>
              <a:ea typeface="Times New Roman" panose="02020603050405020304" pitchFamily="18" charset="0"/>
            </a:endParaRPr>
          </a:p>
        </p:txBody>
      </p:sp>
      <p:pic>
        <p:nvPicPr>
          <p:cNvPr id="5" name="Online Media 4" descr="The #1 Obstacle to Setting Healthy Boundaries: Relationship Skills #5">
            <a:hlinkClick r:id="" action="ppaction://media"/>
            <a:extLst>
              <a:ext uri="{FF2B5EF4-FFF2-40B4-BE49-F238E27FC236}">
                <a16:creationId xmlns:a16="http://schemas.microsoft.com/office/drawing/2014/main" id="{6D6CA79D-A194-305E-99FB-D7C98AD5F1DB}"/>
              </a:ext>
            </a:extLst>
          </p:cNvPr>
          <p:cNvPicPr>
            <a:picLocks noRot="1" noChangeAspect="1"/>
          </p:cNvPicPr>
          <p:nvPr>
            <a:videoFile r:link="rId1"/>
          </p:nvPr>
        </p:nvPicPr>
        <p:blipFill>
          <a:blip r:embed="rId5"/>
          <a:stretch>
            <a:fillRect/>
          </a:stretch>
        </p:blipFill>
        <p:spPr>
          <a:xfrm>
            <a:off x="422929" y="1084775"/>
            <a:ext cx="8400590" cy="4746333"/>
          </a:xfrm>
          <a:prstGeom prst="rect">
            <a:avLst/>
          </a:prstGeom>
        </p:spPr>
      </p:pic>
    </p:spTree>
    <p:extLst>
      <p:ext uri="{BB962C8B-B14F-4D97-AF65-F5344CB8AC3E}">
        <p14:creationId xmlns:p14="http://schemas.microsoft.com/office/powerpoint/2010/main" val="235665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6896-93BD-511A-037C-AE39E1426515}"/>
            </a:ext>
          </a:extLst>
        </p:cNvPr>
        <p:cNvGrpSpPr/>
        <p:nvPr/>
      </p:nvGrpSpPr>
      <p:grpSpPr>
        <a:xfrm>
          <a:off x="0" y="0"/>
          <a:ext cx="0" cy="0"/>
          <a:chOff x="0" y="0"/>
          <a:chExt cx="0" cy="0"/>
        </a:xfrm>
      </p:grpSpPr>
      <p:pic>
        <p:nvPicPr>
          <p:cNvPr id="3" name="Picture 2" descr="A close-up of a puzzle&#10;&#10;Description automatically generated">
            <a:extLst>
              <a:ext uri="{FF2B5EF4-FFF2-40B4-BE49-F238E27FC236}">
                <a16:creationId xmlns:a16="http://schemas.microsoft.com/office/drawing/2014/main" id="{6263C4E8-A0D0-FEFB-822B-5256AFA992A0}"/>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 y="1026892"/>
            <a:ext cx="9033831" cy="4746333"/>
          </a:xfrm>
          <a:prstGeom prst="rect">
            <a:avLst/>
          </a:prstGeom>
        </p:spPr>
      </p:pic>
      <p:sp>
        <p:nvSpPr>
          <p:cNvPr id="2" name="TextBox 1">
            <a:extLst>
              <a:ext uri="{FF2B5EF4-FFF2-40B4-BE49-F238E27FC236}">
                <a16:creationId xmlns:a16="http://schemas.microsoft.com/office/drawing/2014/main" id="{AFBD17EA-2B16-E063-1E04-B7D485B5FE3B}"/>
              </a:ext>
            </a:extLst>
          </p:cNvPr>
          <p:cNvSpPr txBox="1"/>
          <p:nvPr/>
        </p:nvSpPr>
        <p:spPr>
          <a:xfrm>
            <a:off x="253389" y="892366"/>
            <a:ext cx="8604172" cy="2677656"/>
          </a:xfrm>
          <a:prstGeom prst="rect">
            <a:avLst/>
          </a:prstGeom>
          <a:noFill/>
        </p:spPr>
        <p:txBody>
          <a:bodyPr wrap="square" rtlCol="0">
            <a:spAutoFit/>
          </a:bodyPr>
          <a:lstStyle/>
          <a:p>
            <a:pPr algn="ctr"/>
            <a:r>
              <a:rPr lang="en-GB" sz="2400" b="1" dirty="0">
                <a:solidFill>
                  <a:srgbClr val="00A0B8"/>
                </a:solidFill>
                <a:effectLst/>
                <a:latin typeface="Calibri" panose="020F0502020204030204" pitchFamily="34" charset="0"/>
                <a:ea typeface="Times New Roman" panose="02020603050405020304" pitchFamily="18" charset="0"/>
              </a:rPr>
              <a:t> </a:t>
            </a:r>
            <a:r>
              <a:rPr lang="en-GB" sz="2400" b="1" i="1" dirty="0">
                <a:solidFill>
                  <a:srgbClr val="7030A0"/>
                </a:solidFill>
                <a:effectLst/>
                <a:latin typeface="Calibri" panose="020F0502020204030204" pitchFamily="34" charset="0"/>
                <a:ea typeface="Times New Roman" panose="02020603050405020304" pitchFamily="18" charset="0"/>
              </a:rPr>
              <a:t>Reflecting on the film</a:t>
            </a:r>
          </a:p>
          <a:p>
            <a:pPr algn="ctr"/>
            <a:endParaRPr lang="en-GB" sz="2400" b="1" i="1" dirty="0">
              <a:solidFill>
                <a:srgbClr val="7030A0"/>
              </a:solidFill>
              <a:latin typeface="Calibri" panose="020F0502020204030204" pitchFamily="34" charset="0"/>
              <a:ea typeface="Times New Roman" panose="02020603050405020304" pitchFamily="18" charset="0"/>
            </a:endParaRPr>
          </a:p>
          <a:p>
            <a:pPr algn="ctr"/>
            <a:endParaRPr lang="en-GB" sz="2400" b="1" i="1" dirty="0">
              <a:solidFill>
                <a:srgbClr val="7030A0"/>
              </a:solidFill>
              <a:latin typeface="Calibri" panose="020F0502020204030204" pitchFamily="34" charset="0"/>
              <a:ea typeface="Times New Roman" panose="02020603050405020304" pitchFamily="18" charset="0"/>
            </a:endParaRPr>
          </a:p>
          <a:p>
            <a:pPr algn="ctr"/>
            <a:endParaRPr lang="en-GB" sz="2400" b="1" i="1" dirty="0">
              <a:solidFill>
                <a:srgbClr val="7030A0"/>
              </a:solidFill>
              <a:latin typeface="Calibri" panose="020F0502020204030204" pitchFamily="34" charset="0"/>
              <a:ea typeface="Times New Roman" panose="02020603050405020304" pitchFamily="18" charset="0"/>
            </a:endParaRPr>
          </a:p>
          <a:p>
            <a:pPr algn="ctr"/>
            <a:endParaRPr lang="en-GB" sz="2400" b="1" i="1" dirty="0">
              <a:solidFill>
                <a:schemeClr val="tx1">
                  <a:lumMod val="75000"/>
                  <a:lumOff val="25000"/>
                </a:schemeClr>
              </a:solidFill>
              <a:latin typeface="Calibri" panose="020F0502020204030204" pitchFamily="34" charset="0"/>
              <a:ea typeface="Times New Roman" panose="02020603050405020304" pitchFamily="18" charset="0"/>
            </a:endParaRPr>
          </a:p>
          <a:p>
            <a:pPr algn="ctr"/>
            <a:r>
              <a:rPr lang="en-GB" sz="2400" b="1" i="1" dirty="0">
                <a:solidFill>
                  <a:schemeClr val="tx1">
                    <a:lumMod val="75000"/>
                    <a:lumOff val="25000"/>
                  </a:schemeClr>
                </a:solidFill>
                <a:latin typeface="Calibri" panose="020F0502020204030204" pitchFamily="34" charset="0"/>
                <a:ea typeface="Times New Roman" panose="02020603050405020304" pitchFamily="18" charset="0"/>
              </a:rPr>
              <a:t>What in the film, is relevant in your peer support role?</a:t>
            </a:r>
          </a:p>
          <a:p>
            <a:endParaRPr lang="en-GB"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EA5C588-2578-627F-EA96-79E1B955F8DF}"/>
              </a:ext>
            </a:extLst>
          </p:cNvPr>
          <p:cNvSpPr txBox="1"/>
          <p:nvPr/>
        </p:nvSpPr>
        <p:spPr>
          <a:xfrm>
            <a:off x="269914" y="154237"/>
            <a:ext cx="8604172" cy="646331"/>
          </a:xfrm>
          <a:prstGeom prst="rect">
            <a:avLst/>
          </a:prstGeom>
          <a:noFill/>
        </p:spPr>
        <p:txBody>
          <a:bodyPr wrap="square" rtlCol="0">
            <a:spAutoFit/>
          </a:bodyPr>
          <a:lstStyle/>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MODULE 2: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THE</a:t>
            </a: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PEER SUPPORT RELATIONSHIP</a:t>
            </a:r>
            <a:endParaRPr lang="en-GB" b="1" i="1" kern="100" dirty="0">
              <a:solidFill>
                <a:srgbClr val="D86DCB"/>
              </a:solidFill>
              <a:latin typeface="Calibri" panose="020F0502020204030204" pitchFamily="34" charset="0"/>
              <a:ea typeface="Calibri" panose="020F0502020204030204" pitchFamily="34" charset="0"/>
              <a:cs typeface="Calibri" panose="020F0502020204030204" pitchFamily="34" charset="0"/>
            </a:endParaRPr>
          </a:p>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Exploring values, relationships, boundaries and risks</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936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2AA6-ED8C-4A68-1490-8D1B604A0996}"/>
            </a:ext>
          </a:extLst>
        </p:cNvPr>
        <p:cNvGrpSpPr/>
        <p:nvPr/>
      </p:nvGrpSpPr>
      <p:grpSpPr>
        <a:xfrm>
          <a:off x="0" y="0"/>
          <a:ext cx="0" cy="0"/>
          <a:chOff x="0" y="0"/>
          <a:chExt cx="0" cy="0"/>
        </a:xfrm>
      </p:grpSpPr>
      <p:pic>
        <p:nvPicPr>
          <p:cNvPr id="3" name="Picture 2" descr="A close-up of a puzzle&#10;&#10;Description automatically generated">
            <a:extLst>
              <a:ext uri="{FF2B5EF4-FFF2-40B4-BE49-F238E27FC236}">
                <a16:creationId xmlns:a16="http://schemas.microsoft.com/office/drawing/2014/main" id="{9F2AC161-D464-A423-3E74-C3EF09ACDF85}"/>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88135" y="1026892"/>
            <a:ext cx="8945695" cy="4746333"/>
          </a:xfrm>
          <a:prstGeom prst="rect">
            <a:avLst/>
          </a:prstGeom>
        </p:spPr>
      </p:pic>
      <p:sp>
        <p:nvSpPr>
          <p:cNvPr id="4" name="TextBox 3">
            <a:extLst>
              <a:ext uri="{FF2B5EF4-FFF2-40B4-BE49-F238E27FC236}">
                <a16:creationId xmlns:a16="http://schemas.microsoft.com/office/drawing/2014/main" id="{2401A6A7-53B9-F763-5DF7-98AF5AD6A064}"/>
              </a:ext>
            </a:extLst>
          </p:cNvPr>
          <p:cNvSpPr txBox="1"/>
          <p:nvPr/>
        </p:nvSpPr>
        <p:spPr>
          <a:xfrm>
            <a:off x="269914" y="154237"/>
            <a:ext cx="8604172" cy="646331"/>
          </a:xfrm>
          <a:prstGeom prst="rect">
            <a:avLst/>
          </a:prstGeom>
          <a:noFill/>
        </p:spPr>
        <p:txBody>
          <a:bodyPr wrap="square" rtlCol="0">
            <a:spAutoFit/>
          </a:bodyPr>
          <a:lstStyle/>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MODULE 2: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THE</a:t>
            </a: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 </a:t>
            </a:r>
            <a:r>
              <a:rPr lang="en-GB" sz="1800" b="1" i="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PEER SUPPORT RELATIONSHIP</a:t>
            </a:r>
            <a:endParaRPr lang="en-GB" b="1" i="1" kern="100" dirty="0">
              <a:solidFill>
                <a:srgbClr val="D86DCB"/>
              </a:solidFill>
              <a:latin typeface="Calibri" panose="020F0502020204030204" pitchFamily="34" charset="0"/>
              <a:ea typeface="Calibri" panose="020F0502020204030204" pitchFamily="34" charset="0"/>
              <a:cs typeface="Calibri" panose="020F0502020204030204" pitchFamily="34" charset="0"/>
            </a:endParaRPr>
          </a:p>
          <a:p>
            <a:pPr algn="ctr"/>
            <a:r>
              <a:rPr lang="en-GB" sz="1800" b="1" kern="100" dirty="0">
                <a:solidFill>
                  <a:srgbClr val="D86DCB"/>
                </a:solidFill>
                <a:effectLst/>
                <a:latin typeface="Calibri" panose="020F0502020204030204" pitchFamily="34" charset="0"/>
                <a:ea typeface="Calibri" panose="020F0502020204030204" pitchFamily="34" charset="0"/>
                <a:cs typeface="Calibri" panose="020F0502020204030204" pitchFamily="34" charset="0"/>
              </a:rPr>
              <a:t>Exploring values, relationships, boundaries and risks</a:t>
            </a:r>
            <a:endParaRPr lang="en-GB" sz="1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68751AF5-7E48-6B43-9B8B-581D29E3F6F9}"/>
              </a:ext>
            </a:extLst>
          </p:cNvPr>
          <p:cNvPicPr>
            <a:picLocks noChangeAspect="1"/>
          </p:cNvPicPr>
          <p:nvPr/>
        </p:nvPicPr>
        <p:blipFill>
          <a:blip r:embed="rId4"/>
          <a:stretch>
            <a:fillRect/>
          </a:stretch>
        </p:blipFill>
        <p:spPr>
          <a:xfrm>
            <a:off x="269914" y="800568"/>
            <a:ext cx="3904615" cy="5454237"/>
          </a:xfrm>
          <a:prstGeom prst="rect">
            <a:avLst/>
          </a:prstGeom>
          <a:ln w="38100">
            <a:solidFill>
              <a:schemeClr val="accent5">
                <a:lumMod val="60000"/>
                <a:lumOff val="40000"/>
              </a:schemeClr>
            </a:solidFill>
          </a:ln>
        </p:spPr>
      </p:pic>
      <p:sp>
        <p:nvSpPr>
          <p:cNvPr id="5" name="TextBox 4">
            <a:extLst>
              <a:ext uri="{FF2B5EF4-FFF2-40B4-BE49-F238E27FC236}">
                <a16:creationId xmlns:a16="http://schemas.microsoft.com/office/drawing/2014/main" id="{8D895B1A-C9A4-E7B3-BB63-284E1714CE29}"/>
              </a:ext>
            </a:extLst>
          </p:cNvPr>
          <p:cNvSpPr txBox="1"/>
          <p:nvPr/>
        </p:nvSpPr>
        <p:spPr>
          <a:xfrm>
            <a:off x="4608513" y="800568"/>
            <a:ext cx="4265573" cy="4739759"/>
          </a:xfrm>
          <a:prstGeom prst="rect">
            <a:avLst/>
          </a:prstGeom>
          <a:noFill/>
        </p:spPr>
        <p:txBody>
          <a:bodyPr wrap="square" rtlCol="0">
            <a:spAutoFit/>
          </a:bodyPr>
          <a:lstStyle/>
          <a:p>
            <a:pPr algn="ctr"/>
            <a:r>
              <a:rPr lang="en-GB" sz="2400" b="1" dirty="0">
                <a:solidFill>
                  <a:schemeClr val="accent5">
                    <a:lumMod val="60000"/>
                    <a:lumOff val="40000"/>
                  </a:schemeClr>
                </a:solidFill>
                <a:latin typeface="Calibri" panose="020F0502020204030204" pitchFamily="34" charset="0"/>
                <a:cs typeface="Calibri" panose="020F0502020204030204" pitchFamily="34" charset="0"/>
              </a:rPr>
              <a:t>This is the image on p17 of the Workbook.</a:t>
            </a:r>
          </a:p>
          <a:p>
            <a:pPr algn="ctr"/>
            <a:endParaRPr lang="en-GB" sz="2400" b="1" dirty="0">
              <a:solidFill>
                <a:schemeClr val="accent5">
                  <a:lumMod val="60000"/>
                  <a:lumOff val="40000"/>
                </a:schemeClr>
              </a:solidFill>
              <a:latin typeface="Calibri" panose="020F0502020204030204" pitchFamily="34" charset="0"/>
              <a:cs typeface="Calibri" panose="020F0502020204030204" pitchFamily="34" charset="0"/>
            </a:endParaRPr>
          </a:p>
          <a:p>
            <a:pPr algn="ctr"/>
            <a:r>
              <a:rPr lang="en-GB" sz="2400" b="1" dirty="0">
                <a:solidFill>
                  <a:schemeClr val="accent5">
                    <a:lumMod val="60000"/>
                    <a:lumOff val="40000"/>
                  </a:schemeClr>
                </a:solidFill>
                <a:latin typeface="Calibri" panose="020F0502020204030204" pitchFamily="34" charset="0"/>
                <a:cs typeface="Calibri" panose="020F0502020204030204" pitchFamily="34" charset="0"/>
              </a:rPr>
              <a:t>In your small groups, share your reflections and respond to these questions:</a:t>
            </a:r>
          </a:p>
          <a:p>
            <a:pPr algn="ctr"/>
            <a:endParaRPr lang="en-GB" sz="2400" b="1" dirty="0">
              <a:solidFill>
                <a:schemeClr val="accent5">
                  <a:lumMod val="60000"/>
                  <a:lumOff val="40000"/>
                </a:schemeClr>
              </a:solidFill>
              <a:latin typeface="Calibri" panose="020F0502020204030204" pitchFamily="34" charset="0"/>
              <a:cs typeface="Calibri" panose="020F0502020204030204" pitchFamily="34" charset="0"/>
            </a:endParaRPr>
          </a:p>
          <a:p>
            <a:pPr algn="ctr"/>
            <a:r>
              <a:rPr lang="en-GB" sz="2000" b="1"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What did </a:t>
            </a:r>
            <a:r>
              <a:rPr lang="en-GB" sz="2000"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a:t>
            </a:r>
            <a:r>
              <a:rPr lang="en-GB" sz="2000" b="1"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discover?</a:t>
            </a:r>
          </a:p>
          <a:p>
            <a:pPr algn="ctr"/>
            <a:endParaRPr lang="en-GB"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a:t>
            </a:r>
            <a:r>
              <a:rPr lang="en-GB" sz="1800" b="1"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hat does this mean for you now in </a:t>
            </a:r>
            <a:r>
              <a:rPr lang="en-GB"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your </a:t>
            </a:r>
            <a:r>
              <a:rPr lang="en-GB" sz="1800" b="1"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peer support development journey</a:t>
            </a:r>
            <a:r>
              <a:rPr lang="en-GB" sz="1800" b="1"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p>
            <a:pPr algn="ctr"/>
            <a:endParaRPr lang="en-GB" b="1" i="1" dirty="0">
              <a:solidFill>
                <a:srgbClr val="404040"/>
              </a:solidFill>
              <a:latin typeface="Calibri" panose="020F0502020204030204" pitchFamily="34" charset="0"/>
              <a:cs typeface="Times New Roman" panose="02020603050405020304" pitchFamily="18" charset="0"/>
            </a:endParaRPr>
          </a:p>
          <a:p>
            <a:pPr algn="ctr"/>
            <a:r>
              <a:rPr lang="en-GB" sz="2400" b="1" i="1" dirty="0">
                <a:solidFill>
                  <a:schemeClr val="accent5">
                    <a:lumMod val="60000"/>
                    <a:lumOff val="40000"/>
                  </a:schemeClr>
                </a:solidFill>
                <a:latin typeface="Calibri" panose="020F0502020204030204" pitchFamily="34" charset="0"/>
                <a:cs typeface="Times New Roman" panose="02020603050405020304" pitchFamily="18" charset="0"/>
              </a:rPr>
              <a:t>15 minutes</a:t>
            </a:r>
            <a:endParaRPr lang="en-GB" sz="2400" b="1" i="1" dirty="0">
              <a:solidFill>
                <a:schemeClr val="accent5">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48254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151</TotalTime>
  <Words>565</Words>
  <Application>Microsoft Macintosh PowerPoint</Application>
  <PresentationFormat>On-screen Show (4:3)</PresentationFormat>
  <Paragraphs>90</Paragraphs>
  <Slides>10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Fiona MacNeill</dc:creator>
  <cp:lastModifiedBy>Fiona MacNeill</cp:lastModifiedBy>
  <cp:revision>1</cp:revision>
  <dcterms:created xsi:type="dcterms:W3CDTF">2024-09-22T10:44:21Z</dcterms:created>
  <dcterms:modified xsi:type="dcterms:W3CDTF">2024-12-02T16:47:06Z</dcterms:modified>
</cp:coreProperties>
</file>