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359" r:id="rId3"/>
    <p:sldId id="360" r:id="rId4"/>
    <p:sldId id="361" r:id="rId5"/>
    <p:sldId id="362" r:id="rId6"/>
    <p:sldId id="363" r:id="rId7"/>
    <p:sldId id="364" r:id="rId8"/>
    <p:sldId id="36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4684"/>
  </p:normalViewPr>
  <p:slideViewPr>
    <p:cSldViewPr snapToGrid="0" showGuides="1">
      <p:cViewPr varScale="1">
        <p:scale>
          <a:sx n="92" d="100"/>
          <a:sy n="92" d="100"/>
        </p:scale>
        <p:origin x="1186"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MacNeill" userId="83660d8f-3486-48f3-9840-8946400103cf" providerId="ADAL" clId="{AAB40841-2BD1-344C-A4B6-335256A39657}"/>
    <pc:docChg chg="modSld">
      <pc:chgData name="Fiona MacNeill" userId="83660d8f-3486-48f3-9840-8946400103cf" providerId="ADAL" clId="{AAB40841-2BD1-344C-A4B6-335256A39657}" dt="2025-08-05T11:29:49.002" v="8" actId="20577"/>
      <pc:docMkLst>
        <pc:docMk/>
      </pc:docMkLst>
      <pc:sldChg chg="modSp mod">
        <pc:chgData name="Fiona MacNeill" userId="83660d8f-3486-48f3-9840-8946400103cf" providerId="ADAL" clId="{AAB40841-2BD1-344C-A4B6-335256A39657}" dt="2025-08-05T11:29:49.002" v="8" actId="20577"/>
        <pc:sldMkLst>
          <pc:docMk/>
          <pc:sldMk cId="996370937" sldId="359"/>
        </pc:sldMkLst>
        <pc:spChg chg="mod">
          <ac:chgData name="Fiona MacNeill" userId="83660d8f-3486-48f3-9840-8946400103cf" providerId="ADAL" clId="{AAB40841-2BD1-344C-A4B6-335256A39657}" dt="2025-08-05T11:29:49.002" v="8" actId="20577"/>
          <ac:spMkLst>
            <pc:docMk/>
            <pc:sldMk cId="996370937" sldId="359"/>
            <ac:spMk id="2" creationId="{305AE78A-F873-5CDF-E2C5-518C8C837AAF}"/>
          </ac:spMkLst>
        </pc:spChg>
      </pc:sldChg>
    </pc:docChg>
  </pc:docChgLst>
  <pc:docChgLst>
    <pc:chgData name="Fiona MacNeill" userId="83660d8f-3486-48f3-9840-8946400103cf" providerId="ADAL" clId="{D7B744FA-8B4E-5D4C-AE13-E228938D91CA}"/>
    <pc:docChg chg="addSld delSld modSld">
      <pc:chgData name="Fiona MacNeill" userId="83660d8f-3486-48f3-9840-8946400103cf" providerId="ADAL" clId="{D7B744FA-8B4E-5D4C-AE13-E228938D91CA}" dt="2025-07-25T09:29:32.099" v="61" actId="20577"/>
      <pc:docMkLst>
        <pc:docMk/>
      </pc:docMkLst>
      <pc:sldChg chg="modSp mod">
        <pc:chgData name="Fiona MacNeill" userId="83660d8f-3486-48f3-9840-8946400103cf" providerId="ADAL" clId="{D7B744FA-8B4E-5D4C-AE13-E228938D91CA}" dt="2025-07-25T09:28:57.492" v="30" actId="20577"/>
        <pc:sldMkLst>
          <pc:docMk/>
          <pc:sldMk cId="4251082498" sldId="363"/>
        </pc:sldMkLst>
        <pc:spChg chg="mod">
          <ac:chgData name="Fiona MacNeill" userId="83660d8f-3486-48f3-9840-8946400103cf" providerId="ADAL" clId="{D7B744FA-8B4E-5D4C-AE13-E228938D91CA}" dt="2025-07-25T09:28:57.492" v="30" actId="20577"/>
          <ac:spMkLst>
            <pc:docMk/>
            <pc:sldMk cId="4251082498" sldId="363"/>
            <ac:spMk id="10" creationId="{1CC26EF5-0A54-4498-82E2-3ABF84E15CF5}"/>
          </ac:spMkLst>
        </pc:spChg>
      </pc:sldChg>
      <pc:sldChg chg="add del">
        <pc:chgData name="Fiona MacNeill" userId="83660d8f-3486-48f3-9840-8946400103cf" providerId="ADAL" clId="{D7B744FA-8B4E-5D4C-AE13-E228938D91CA}" dt="2025-07-25T07:28:18.671" v="2" actId="2696"/>
        <pc:sldMkLst>
          <pc:docMk/>
          <pc:sldMk cId="1312003816" sldId="365"/>
        </pc:sldMkLst>
      </pc:sldChg>
      <pc:sldChg chg="modSp add mod">
        <pc:chgData name="Fiona MacNeill" userId="83660d8f-3486-48f3-9840-8946400103cf" providerId="ADAL" clId="{D7B744FA-8B4E-5D4C-AE13-E228938D91CA}" dt="2025-07-25T09:29:32.099" v="61" actId="20577"/>
        <pc:sldMkLst>
          <pc:docMk/>
          <pc:sldMk cId="3623469916" sldId="366"/>
        </pc:sldMkLst>
        <pc:spChg chg="mod">
          <ac:chgData name="Fiona MacNeill" userId="83660d8f-3486-48f3-9840-8946400103cf" providerId="ADAL" clId="{D7B744FA-8B4E-5D4C-AE13-E228938D91CA}" dt="2025-07-25T09:29:32.099" v="61" actId="20577"/>
          <ac:spMkLst>
            <pc:docMk/>
            <pc:sldMk cId="3623469916" sldId="366"/>
            <ac:spMk id="10" creationId="{0F1C6B11-7293-9A27-7FEB-CB875F7A58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2810C-20D2-C444-A06E-B1854AD8DE17}" type="datetimeFigureOut">
              <a:rPr lang="en-GB" smtClean="0"/>
              <a:t>03/11/2025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D1815-D2CC-F540-8956-3BC47CDF5A06}" type="slidenum">
              <a:rPr lang="en-GB" smtClean="0"/>
              <a:t>‹#›</a:t>
            </a:fld>
            <a:endParaRPr lang="en-GB"/>
          </a:p>
        </p:txBody>
      </p:sp>
    </p:spTree>
    <p:extLst>
      <p:ext uri="{BB962C8B-B14F-4D97-AF65-F5344CB8AC3E}">
        <p14:creationId xmlns:p14="http://schemas.microsoft.com/office/powerpoint/2010/main" val="313384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0D1815-D2CC-F540-8956-3BC47CDF5A06}" type="slidenum">
              <a:rPr lang="en-GB" smtClean="0"/>
              <a:t>2</a:t>
            </a:fld>
            <a:endParaRPr lang="en-GB"/>
          </a:p>
        </p:txBody>
      </p:sp>
    </p:spTree>
    <p:extLst>
      <p:ext uri="{BB962C8B-B14F-4D97-AF65-F5344CB8AC3E}">
        <p14:creationId xmlns:p14="http://schemas.microsoft.com/office/powerpoint/2010/main" val="2320635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8B064-18A0-CF37-6FD2-4F976CF34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41D92-9DC8-24EC-555F-6E2BFDA519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EF0745-C484-30EE-688B-3E215C79314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884830-6425-4859-A377-851B77CD743F}"/>
              </a:ext>
            </a:extLst>
          </p:cNvPr>
          <p:cNvSpPr>
            <a:spLocks noGrp="1"/>
          </p:cNvSpPr>
          <p:nvPr>
            <p:ph type="sldNum" sz="quarter" idx="5"/>
          </p:nvPr>
        </p:nvSpPr>
        <p:spPr/>
        <p:txBody>
          <a:bodyPr/>
          <a:lstStyle/>
          <a:p>
            <a:fld id="{270D1815-D2CC-F540-8956-3BC47CDF5A06}" type="slidenum">
              <a:rPr lang="en-GB" smtClean="0"/>
              <a:t>3</a:t>
            </a:fld>
            <a:endParaRPr lang="en-GB"/>
          </a:p>
        </p:txBody>
      </p:sp>
    </p:spTree>
    <p:extLst>
      <p:ext uri="{BB962C8B-B14F-4D97-AF65-F5344CB8AC3E}">
        <p14:creationId xmlns:p14="http://schemas.microsoft.com/office/powerpoint/2010/main" val="410886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7D022-7CC3-EA53-7B6E-E34507D86D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7260C-EB3A-65D5-757F-23320727A2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FFF617-4E16-48A4-4326-42613AF9358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7FA2042-E6A4-28EC-DFE6-7FC6119B3AFB}"/>
              </a:ext>
            </a:extLst>
          </p:cNvPr>
          <p:cNvSpPr>
            <a:spLocks noGrp="1"/>
          </p:cNvSpPr>
          <p:nvPr>
            <p:ph type="sldNum" sz="quarter" idx="5"/>
          </p:nvPr>
        </p:nvSpPr>
        <p:spPr/>
        <p:txBody>
          <a:bodyPr/>
          <a:lstStyle/>
          <a:p>
            <a:fld id="{270D1815-D2CC-F540-8956-3BC47CDF5A06}" type="slidenum">
              <a:rPr lang="en-GB" smtClean="0"/>
              <a:t>4</a:t>
            </a:fld>
            <a:endParaRPr lang="en-GB"/>
          </a:p>
        </p:txBody>
      </p:sp>
    </p:spTree>
    <p:extLst>
      <p:ext uri="{BB962C8B-B14F-4D97-AF65-F5344CB8AC3E}">
        <p14:creationId xmlns:p14="http://schemas.microsoft.com/office/powerpoint/2010/main" val="1122219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374B2-ECE6-4D2F-9F34-D10BC73720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20332-419F-613D-9354-8A7F95E797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FDEAA6-8AB5-D2A5-6CE0-34AD757A126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C201C42-9D2F-DDDB-2285-2BB9E11D4100}"/>
              </a:ext>
            </a:extLst>
          </p:cNvPr>
          <p:cNvSpPr>
            <a:spLocks noGrp="1"/>
          </p:cNvSpPr>
          <p:nvPr>
            <p:ph type="sldNum" sz="quarter" idx="5"/>
          </p:nvPr>
        </p:nvSpPr>
        <p:spPr/>
        <p:txBody>
          <a:bodyPr/>
          <a:lstStyle/>
          <a:p>
            <a:fld id="{270D1815-D2CC-F540-8956-3BC47CDF5A06}" type="slidenum">
              <a:rPr lang="en-GB" smtClean="0"/>
              <a:t>5</a:t>
            </a:fld>
            <a:endParaRPr lang="en-GB"/>
          </a:p>
        </p:txBody>
      </p:sp>
    </p:spTree>
    <p:extLst>
      <p:ext uri="{BB962C8B-B14F-4D97-AF65-F5344CB8AC3E}">
        <p14:creationId xmlns:p14="http://schemas.microsoft.com/office/powerpoint/2010/main" val="1337918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7B9E1-5F49-2163-6373-468D2445BD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7431B9-6E93-9257-DC7D-C1E54923F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E565E6-44AB-B85A-D5C2-9CCD89FB03A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221760-7479-0230-BD36-89ADD94BED98}"/>
              </a:ext>
            </a:extLst>
          </p:cNvPr>
          <p:cNvSpPr>
            <a:spLocks noGrp="1"/>
          </p:cNvSpPr>
          <p:nvPr>
            <p:ph type="sldNum" sz="quarter" idx="5"/>
          </p:nvPr>
        </p:nvSpPr>
        <p:spPr/>
        <p:txBody>
          <a:bodyPr/>
          <a:lstStyle/>
          <a:p>
            <a:fld id="{270D1815-D2CC-F540-8956-3BC47CDF5A06}" type="slidenum">
              <a:rPr lang="en-GB" smtClean="0"/>
              <a:t>6</a:t>
            </a:fld>
            <a:endParaRPr lang="en-GB"/>
          </a:p>
        </p:txBody>
      </p:sp>
    </p:spTree>
    <p:extLst>
      <p:ext uri="{BB962C8B-B14F-4D97-AF65-F5344CB8AC3E}">
        <p14:creationId xmlns:p14="http://schemas.microsoft.com/office/powerpoint/2010/main" val="421169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D04B8-EC65-DE83-683F-862947302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4A7E73-4C87-A890-B96B-ACF86413E7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4F93A-EC5C-A96B-FE44-C265FD48AD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442C692-334E-F5C4-C072-C2E54C6B28BB}"/>
              </a:ext>
            </a:extLst>
          </p:cNvPr>
          <p:cNvSpPr>
            <a:spLocks noGrp="1"/>
          </p:cNvSpPr>
          <p:nvPr>
            <p:ph type="sldNum" sz="quarter" idx="5"/>
          </p:nvPr>
        </p:nvSpPr>
        <p:spPr/>
        <p:txBody>
          <a:bodyPr/>
          <a:lstStyle/>
          <a:p>
            <a:fld id="{270D1815-D2CC-F540-8956-3BC47CDF5A06}" type="slidenum">
              <a:rPr lang="en-GB" smtClean="0"/>
              <a:t>7</a:t>
            </a:fld>
            <a:endParaRPr lang="en-GB"/>
          </a:p>
        </p:txBody>
      </p:sp>
    </p:spTree>
    <p:extLst>
      <p:ext uri="{BB962C8B-B14F-4D97-AF65-F5344CB8AC3E}">
        <p14:creationId xmlns:p14="http://schemas.microsoft.com/office/powerpoint/2010/main" val="1377336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380B2-D20B-9CFF-8496-0609836530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57E03B-3E42-AE20-D1C2-D85C07C93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F90A2-7882-9249-DE39-2B47EDCA4D6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39B387F-EA07-419B-BA9E-73AF16102718}"/>
              </a:ext>
            </a:extLst>
          </p:cNvPr>
          <p:cNvSpPr>
            <a:spLocks noGrp="1"/>
          </p:cNvSpPr>
          <p:nvPr>
            <p:ph type="sldNum" sz="quarter" idx="5"/>
          </p:nvPr>
        </p:nvSpPr>
        <p:spPr/>
        <p:txBody>
          <a:bodyPr/>
          <a:lstStyle/>
          <a:p>
            <a:fld id="{270D1815-D2CC-F540-8956-3BC47CDF5A06}" type="slidenum">
              <a:rPr lang="en-GB" smtClean="0"/>
              <a:t>8</a:t>
            </a:fld>
            <a:endParaRPr lang="en-GB"/>
          </a:p>
        </p:txBody>
      </p:sp>
    </p:spTree>
    <p:extLst>
      <p:ext uri="{BB962C8B-B14F-4D97-AF65-F5344CB8AC3E}">
        <p14:creationId xmlns:p14="http://schemas.microsoft.com/office/powerpoint/2010/main" val="2167541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8A5142C-124C-EE44-B26C-0BEDB698BF87}" type="datetimeFigureOut">
              <a:rPr lang="en-GB" smtClean="0"/>
              <a:t>03/11/2025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B6FE76-DF1F-8548-8BF1-B64FFEA6785B}" type="slidenum">
              <a:rPr lang="en-GB" smtClean="0"/>
              <a:t>‹#›</a:t>
            </a:fld>
            <a:endParaRPr lang="en-GB"/>
          </a:p>
        </p:txBody>
      </p:sp>
    </p:spTree>
    <p:extLst>
      <p:ext uri="{BB962C8B-B14F-4D97-AF65-F5344CB8AC3E}">
        <p14:creationId xmlns:p14="http://schemas.microsoft.com/office/powerpoint/2010/main" val="207489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8A5142C-124C-EE44-B26C-0BEDB698BF87}" type="datetimeFigureOut">
              <a:rPr lang="en-GB" smtClean="0"/>
              <a:t>03/11/2025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B6FE76-DF1F-8548-8BF1-B64FFEA6785B}" type="slidenum">
              <a:rPr lang="en-GB" smtClean="0"/>
              <a:t>‹#›</a:t>
            </a:fld>
            <a:endParaRPr lang="en-GB"/>
          </a:p>
        </p:txBody>
      </p:sp>
    </p:spTree>
    <p:extLst>
      <p:ext uri="{BB962C8B-B14F-4D97-AF65-F5344CB8AC3E}">
        <p14:creationId xmlns:p14="http://schemas.microsoft.com/office/powerpoint/2010/main" val="402453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8A5142C-124C-EE44-B26C-0BEDB698BF87}" type="datetimeFigureOut">
              <a:rPr lang="en-GB" smtClean="0"/>
              <a:t>03/11/2025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B6FE76-DF1F-8548-8BF1-B64FFEA6785B}" type="slidenum">
              <a:rPr lang="en-GB" smtClean="0"/>
              <a:t>‹#›</a:t>
            </a:fld>
            <a:endParaRPr lang="en-GB"/>
          </a:p>
        </p:txBody>
      </p:sp>
    </p:spTree>
    <p:extLst>
      <p:ext uri="{BB962C8B-B14F-4D97-AF65-F5344CB8AC3E}">
        <p14:creationId xmlns:p14="http://schemas.microsoft.com/office/powerpoint/2010/main" val="51295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8A5142C-124C-EE44-B26C-0BEDB698BF87}" type="datetimeFigureOut">
              <a:rPr lang="en-GB" smtClean="0"/>
              <a:t>03/11/2025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B6FE76-DF1F-8548-8BF1-B64FFEA6785B}" type="slidenum">
              <a:rPr lang="en-GB" smtClean="0"/>
              <a:t>‹#›</a:t>
            </a:fld>
            <a:endParaRPr lang="en-GB"/>
          </a:p>
        </p:txBody>
      </p:sp>
    </p:spTree>
    <p:extLst>
      <p:ext uri="{BB962C8B-B14F-4D97-AF65-F5344CB8AC3E}">
        <p14:creationId xmlns:p14="http://schemas.microsoft.com/office/powerpoint/2010/main" val="344967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8A5142C-124C-EE44-B26C-0BEDB698BF87}" type="datetimeFigureOut">
              <a:rPr lang="en-GB" smtClean="0"/>
              <a:t>03/11/2025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B6FE76-DF1F-8548-8BF1-B64FFEA6785B}" type="slidenum">
              <a:rPr lang="en-GB" smtClean="0"/>
              <a:t>‹#›</a:t>
            </a:fld>
            <a:endParaRPr lang="en-GB"/>
          </a:p>
        </p:txBody>
      </p:sp>
    </p:spTree>
    <p:extLst>
      <p:ext uri="{BB962C8B-B14F-4D97-AF65-F5344CB8AC3E}">
        <p14:creationId xmlns:p14="http://schemas.microsoft.com/office/powerpoint/2010/main" val="3857272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8A5142C-124C-EE44-B26C-0BEDB698BF87}" type="datetimeFigureOut">
              <a:rPr lang="en-GB" smtClean="0"/>
              <a:t>03/11/2025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B6FE76-DF1F-8548-8BF1-B64FFEA6785B}" type="slidenum">
              <a:rPr lang="en-GB" smtClean="0"/>
              <a:t>‹#›</a:t>
            </a:fld>
            <a:endParaRPr lang="en-GB"/>
          </a:p>
        </p:txBody>
      </p:sp>
    </p:spTree>
    <p:extLst>
      <p:ext uri="{BB962C8B-B14F-4D97-AF65-F5344CB8AC3E}">
        <p14:creationId xmlns:p14="http://schemas.microsoft.com/office/powerpoint/2010/main" val="22561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8A5142C-124C-EE44-B26C-0BEDB698BF87}" type="datetimeFigureOut">
              <a:rPr lang="en-GB" smtClean="0"/>
              <a:t>03/11/2025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B6FE76-DF1F-8548-8BF1-B64FFEA6785B}" type="slidenum">
              <a:rPr lang="en-GB" smtClean="0"/>
              <a:t>‹#›</a:t>
            </a:fld>
            <a:endParaRPr lang="en-GB"/>
          </a:p>
        </p:txBody>
      </p:sp>
    </p:spTree>
    <p:extLst>
      <p:ext uri="{BB962C8B-B14F-4D97-AF65-F5344CB8AC3E}">
        <p14:creationId xmlns:p14="http://schemas.microsoft.com/office/powerpoint/2010/main" val="262596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8A5142C-124C-EE44-B26C-0BEDB698BF87}" type="datetimeFigureOut">
              <a:rPr lang="en-GB" smtClean="0"/>
              <a:t>03/11/2025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B6FE76-DF1F-8548-8BF1-B64FFEA6785B}" type="slidenum">
              <a:rPr lang="en-GB" smtClean="0"/>
              <a:t>‹#›</a:t>
            </a:fld>
            <a:endParaRPr lang="en-GB"/>
          </a:p>
        </p:txBody>
      </p:sp>
    </p:spTree>
    <p:extLst>
      <p:ext uri="{BB962C8B-B14F-4D97-AF65-F5344CB8AC3E}">
        <p14:creationId xmlns:p14="http://schemas.microsoft.com/office/powerpoint/2010/main" val="2549291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5142C-124C-EE44-B26C-0BEDB698BF87}" type="datetimeFigureOut">
              <a:rPr lang="en-GB" smtClean="0"/>
              <a:t>03/11/2025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B6FE76-DF1F-8548-8BF1-B64FFEA6785B}" type="slidenum">
              <a:rPr lang="en-GB" smtClean="0"/>
              <a:t>‹#›</a:t>
            </a:fld>
            <a:endParaRPr lang="en-GB"/>
          </a:p>
        </p:txBody>
      </p:sp>
    </p:spTree>
    <p:extLst>
      <p:ext uri="{BB962C8B-B14F-4D97-AF65-F5344CB8AC3E}">
        <p14:creationId xmlns:p14="http://schemas.microsoft.com/office/powerpoint/2010/main" val="19278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8A5142C-124C-EE44-B26C-0BEDB698BF87}" type="datetimeFigureOut">
              <a:rPr lang="en-GB" smtClean="0"/>
              <a:t>03/11/2025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B6FE76-DF1F-8548-8BF1-B64FFEA6785B}" type="slidenum">
              <a:rPr lang="en-GB" smtClean="0"/>
              <a:t>‹#›</a:t>
            </a:fld>
            <a:endParaRPr lang="en-GB"/>
          </a:p>
        </p:txBody>
      </p:sp>
    </p:spTree>
    <p:extLst>
      <p:ext uri="{BB962C8B-B14F-4D97-AF65-F5344CB8AC3E}">
        <p14:creationId xmlns:p14="http://schemas.microsoft.com/office/powerpoint/2010/main" val="34734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8A5142C-124C-EE44-B26C-0BEDB698BF87}" type="datetimeFigureOut">
              <a:rPr lang="en-GB" smtClean="0"/>
              <a:t>03/11/2025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B6FE76-DF1F-8548-8BF1-B64FFEA6785B}" type="slidenum">
              <a:rPr lang="en-GB" smtClean="0"/>
              <a:t>‹#›</a:t>
            </a:fld>
            <a:endParaRPr lang="en-GB"/>
          </a:p>
        </p:txBody>
      </p:sp>
    </p:spTree>
    <p:extLst>
      <p:ext uri="{BB962C8B-B14F-4D97-AF65-F5344CB8AC3E}">
        <p14:creationId xmlns:p14="http://schemas.microsoft.com/office/powerpoint/2010/main" val="2776487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A5142C-124C-EE44-B26C-0BEDB698BF87}" type="datetimeFigureOut">
              <a:rPr lang="en-GB" smtClean="0"/>
              <a:t>03/11/2025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B6FE76-DF1F-8548-8BF1-B64FFEA6785B}" type="slidenum">
              <a:rPr lang="en-GB" smtClean="0"/>
              <a:t>‹#›</a:t>
            </a:fld>
            <a:endParaRPr lang="en-GB"/>
          </a:p>
        </p:txBody>
      </p:sp>
    </p:spTree>
    <p:extLst>
      <p:ext uri="{BB962C8B-B14F-4D97-AF65-F5344CB8AC3E}">
        <p14:creationId xmlns:p14="http://schemas.microsoft.com/office/powerpoint/2010/main" val="2656766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personal values&#10;&#10;AI-generated content may be incorrect.">
            <a:extLst>
              <a:ext uri="{FF2B5EF4-FFF2-40B4-BE49-F238E27FC236}">
                <a16:creationId xmlns:a16="http://schemas.microsoft.com/office/drawing/2014/main" id="{F7DD315D-AA23-1BFC-796B-3C017A3342DF}"/>
              </a:ext>
            </a:extLst>
          </p:cNvPr>
          <p:cNvPicPr>
            <a:picLocks noChangeAspect="1"/>
          </p:cNvPicPr>
          <p:nvPr/>
        </p:nvPicPr>
        <p:blipFill>
          <a:blip r:embed="rId2"/>
          <a:stretch>
            <a:fillRect/>
          </a:stretch>
        </p:blipFill>
        <p:spPr>
          <a:xfrm>
            <a:off x="1131982" y="0"/>
            <a:ext cx="6858000" cy="6858000"/>
          </a:xfrm>
          <a:prstGeom prst="rect">
            <a:avLst/>
          </a:prstGeom>
        </p:spPr>
      </p:pic>
      <p:sp>
        <p:nvSpPr>
          <p:cNvPr id="2" name="TextBox 1">
            <a:extLst>
              <a:ext uri="{FF2B5EF4-FFF2-40B4-BE49-F238E27FC236}">
                <a16:creationId xmlns:a16="http://schemas.microsoft.com/office/drawing/2014/main" id="{B2DF0EDF-ADF9-47CA-2BA5-7FD45B1D5781}"/>
              </a:ext>
            </a:extLst>
          </p:cNvPr>
          <p:cNvSpPr txBox="1"/>
          <p:nvPr/>
        </p:nvSpPr>
        <p:spPr>
          <a:xfrm>
            <a:off x="450355" y="139041"/>
            <a:ext cx="8263387" cy="584775"/>
          </a:xfrm>
          <a:prstGeom prst="rect">
            <a:avLst/>
          </a:prstGeom>
          <a:noFill/>
        </p:spPr>
        <p:txBody>
          <a:bodyPr wrap="square">
            <a:spAutoFit/>
          </a:bodyPr>
          <a:lstStyle/>
          <a:p>
            <a:pPr algn="ctr"/>
            <a:r>
              <a:rPr lang="en-GB" sz="3200" b="1" dirty="0">
                <a:solidFill>
                  <a:srgbClr val="0432FF"/>
                </a:solidFill>
                <a:latin typeface="Mistral" panose="03090702030407020403" pitchFamily="66" charset="0"/>
              </a:rPr>
              <a:t>Welcome</a:t>
            </a:r>
          </a:p>
        </p:txBody>
      </p:sp>
      <p:sp>
        <p:nvSpPr>
          <p:cNvPr id="3" name="TextBox 2">
            <a:extLst>
              <a:ext uri="{FF2B5EF4-FFF2-40B4-BE49-F238E27FC236}">
                <a16:creationId xmlns:a16="http://schemas.microsoft.com/office/drawing/2014/main" id="{B355D895-E879-F78D-2BB3-C2AA437A4750}"/>
              </a:ext>
            </a:extLst>
          </p:cNvPr>
          <p:cNvSpPr txBox="1"/>
          <p:nvPr/>
        </p:nvSpPr>
        <p:spPr>
          <a:xfrm>
            <a:off x="514619" y="6097344"/>
            <a:ext cx="8263387" cy="584775"/>
          </a:xfrm>
          <a:prstGeom prst="rect">
            <a:avLst/>
          </a:prstGeom>
          <a:noFill/>
        </p:spPr>
        <p:txBody>
          <a:bodyPr wrap="square">
            <a:spAutoFit/>
          </a:bodyPr>
          <a:lstStyle/>
          <a:p>
            <a:pPr algn="ctr"/>
            <a:r>
              <a:rPr lang="en-GB" sz="3200" b="1" dirty="0">
                <a:solidFill>
                  <a:srgbClr val="0432FF"/>
                </a:solidFill>
                <a:latin typeface="Mistral" panose="03090702030407020403" pitchFamily="66" charset="0"/>
              </a:rPr>
              <a:t>A conversation about values driven behaviour</a:t>
            </a:r>
          </a:p>
        </p:txBody>
      </p:sp>
    </p:spTree>
    <p:extLst>
      <p:ext uri="{BB962C8B-B14F-4D97-AF65-F5344CB8AC3E}">
        <p14:creationId xmlns:p14="http://schemas.microsoft.com/office/powerpoint/2010/main" val="4147362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BCEB7-A57A-F282-4D8E-2A702D6261FD}"/>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5CF77B2C-911F-88FA-C399-7FDB2453E658}"/>
              </a:ext>
            </a:extLst>
          </p:cNvPr>
          <p:cNvSpPr txBox="1"/>
          <p:nvPr/>
        </p:nvSpPr>
        <p:spPr>
          <a:xfrm>
            <a:off x="450355" y="61658"/>
            <a:ext cx="8263387" cy="584775"/>
          </a:xfrm>
          <a:prstGeom prst="rect">
            <a:avLst/>
          </a:prstGeom>
          <a:noFill/>
        </p:spPr>
        <p:txBody>
          <a:bodyPr wrap="square">
            <a:spAutoFit/>
          </a:bodyPr>
          <a:lstStyle/>
          <a:p>
            <a:pPr algn="ctr"/>
            <a:r>
              <a:rPr lang="en-GB" sz="3200" b="1" dirty="0">
                <a:solidFill>
                  <a:srgbClr val="0432FF"/>
                </a:solidFill>
                <a:latin typeface="Mistral" panose="03090702030407020403" pitchFamily="66" charset="0"/>
              </a:rPr>
              <a:t>Co-creating Organisational Values: The Process</a:t>
            </a:r>
          </a:p>
        </p:txBody>
      </p:sp>
      <p:sp>
        <p:nvSpPr>
          <p:cNvPr id="7" name="TextBox 6">
            <a:extLst>
              <a:ext uri="{FF2B5EF4-FFF2-40B4-BE49-F238E27FC236}">
                <a16:creationId xmlns:a16="http://schemas.microsoft.com/office/drawing/2014/main" id="{FE871425-700E-01DA-0DD9-57B2D99FED30}"/>
              </a:ext>
            </a:extLst>
          </p:cNvPr>
          <p:cNvSpPr txBox="1"/>
          <p:nvPr/>
        </p:nvSpPr>
        <p:spPr>
          <a:xfrm>
            <a:off x="185386" y="354046"/>
            <a:ext cx="8508259" cy="830997"/>
          </a:xfrm>
          <a:prstGeom prst="rect">
            <a:avLst/>
          </a:prstGeom>
          <a:noFill/>
        </p:spPr>
        <p:txBody>
          <a:bodyPr wrap="square">
            <a:spAutoFit/>
          </a:bodyPr>
          <a:lstStyle/>
          <a:p>
            <a:pPr algn="ctr"/>
            <a:r>
              <a:rPr lang="en-GB" sz="2400" b="1" dirty="0">
                <a:solidFill>
                  <a:srgbClr val="0432FF"/>
                </a:solidFill>
                <a:effectLst/>
                <a:latin typeface="Calibri" panose="020F0502020204030204" pitchFamily="34" charset="0"/>
                <a:ea typeface="Calibri" panose="020F0502020204030204" pitchFamily="34" charset="0"/>
                <a:cs typeface="Calibri" panose="020F0502020204030204" pitchFamily="34" charset="0"/>
              </a:rPr>
              <a:t> </a:t>
            </a:r>
            <a:endParaRPr lang="en-GB" sz="2400" b="1" dirty="0">
              <a:solidFill>
                <a:srgbClr val="0432FF"/>
              </a:solidFill>
              <a:latin typeface="Calibri" panose="020F0502020204030204" pitchFamily="34" charset="0"/>
              <a:ea typeface="Calibri" panose="020F0502020204030204" pitchFamily="34" charset="0"/>
              <a:cs typeface="Calibri" panose="020F0502020204030204" pitchFamily="34" charset="0"/>
            </a:endParaRPr>
          </a:p>
          <a:p>
            <a:pPr algn="ctr"/>
            <a:endParaRPr lang="en-GB" sz="2400" b="1"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305AE78A-F873-5CDF-E2C5-518C8C837AAF}"/>
              </a:ext>
            </a:extLst>
          </p:cNvPr>
          <p:cNvSpPr txBox="1"/>
          <p:nvPr/>
        </p:nvSpPr>
        <p:spPr>
          <a:xfrm>
            <a:off x="185386" y="354046"/>
            <a:ext cx="8508259" cy="5693866"/>
          </a:xfrm>
          <a:prstGeom prst="rect">
            <a:avLst/>
          </a:prstGeom>
          <a:noFill/>
        </p:spPr>
        <p:txBody>
          <a:bodyPr wrap="square">
            <a:spAutoFit/>
          </a:bodyPr>
          <a:lstStyle/>
          <a:p>
            <a:pPr algn="ctr"/>
            <a:r>
              <a:rPr lang="en-GB" sz="2400" b="1" dirty="0">
                <a:solidFill>
                  <a:srgbClr val="0432FF"/>
                </a:solidFill>
                <a:effectLst/>
                <a:latin typeface="Calibri" panose="020F0502020204030204" pitchFamily="34" charset="0"/>
                <a:ea typeface="Calibri" panose="020F0502020204030204" pitchFamily="34" charset="0"/>
                <a:cs typeface="Calibri" panose="020F0502020204030204" pitchFamily="34" charset="0"/>
              </a:rPr>
              <a:t> </a:t>
            </a:r>
            <a:endParaRPr lang="en-GB" sz="2400" b="1" dirty="0">
              <a:solidFill>
                <a:srgbClr val="009193"/>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GB" sz="2000" b="1" dirty="0">
                <a:solidFill>
                  <a:srgbClr val="009193"/>
                </a:solidFill>
                <a:effectLst/>
                <a:latin typeface="Calibri" panose="020F0502020204030204" pitchFamily="34" charset="0"/>
                <a:ea typeface="Calibri" panose="020F0502020204030204" pitchFamily="34" charset="0"/>
                <a:cs typeface="Calibri" panose="020F0502020204030204" pitchFamily="34" charset="0"/>
              </a:rPr>
              <a:t>A values toolbox was developed to explain the organisations values refresh.</a:t>
            </a:r>
            <a:endParaRPr lang="en-GB" sz="2000" dirty="0">
              <a:solidFill>
                <a:srgbClr val="009193"/>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GB" sz="200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20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Everyone was invited to complete a Personal Values Audit as part of working through this toolbox.</a:t>
            </a:r>
            <a:endParaRPr lang="en-GB"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4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GB" sz="2000" b="1" dirty="0">
                <a:solidFill>
                  <a:srgbClr val="0432FF"/>
                </a:solidFill>
                <a:latin typeface="Calibri" panose="020F0502020204030204" pitchFamily="34" charset="0"/>
                <a:ea typeface="Calibri" panose="020F0502020204030204" pitchFamily="34" charset="0"/>
                <a:cs typeface="Calibri" panose="020F0502020204030204" pitchFamily="34" charset="0"/>
              </a:rPr>
              <a:t>As of 30 June, 815 people had uploaded their values, enabling an overall, and individual team picture to emerge.</a:t>
            </a:r>
          </a:p>
          <a:p>
            <a:pPr algn="ctr"/>
            <a:endParaRPr lang="en-GB" sz="1400" b="1" dirty="0">
              <a:solidFill>
                <a:srgbClr val="0432FF"/>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GB" sz="2000" b="1" dirty="0">
                <a:solidFill>
                  <a:srgbClr val="009193"/>
                </a:solidFill>
                <a:latin typeface="Calibri" panose="020F0502020204030204" pitchFamily="34" charset="0"/>
                <a:ea typeface="Calibri" panose="020F0502020204030204" pitchFamily="34" charset="0"/>
                <a:cs typeface="Calibri" panose="020F0502020204030204" pitchFamily="34" charset="0"/>
              </a:rPr>
              <a:t>The overall picture included ‘basic needs values’ such as financial and health; for the purpose of creating organisational values/ team values these were removed. You can see both side by side in the accumulator.</a:t>
            </a:r>
          </a:p>
          <a:p>
            <a:pPr algn="ctr"/>
            <a:endParaRPr lang="en-GB" sz="1400" b="1" dirty="0">
              <a:solidFill>
                <a:srgbClr val="009193"/>
              </a:solidFill>
              <a:latin typeface="Calibri" panose="020F0502020204030204" pitchFamily="34" charset="0"/>
              <a:ea typeface="Calibri" panose="020F0502020204030204" pitchFamily="34" charset="0"/>
              <a:cs typeface="Calibri" panose="020F0502020204030204" pitchFamily="34" charset="0"/>
            </a:endParaRPr>
          </a:p>
          <a:p>
            <a:pPr algn="ctr"/>
            <a:r>
              <a:rPr lang="en-GB"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 set of Universal Behaviours were developed to enable everyone to see what is expected and how they can demonstrate the values. </a:t>
            </a:r>
          </a:p>
          <a:p>
            <a:pPr algn="ctr"/>
            <a:endParaRPr lang="en-GB" sz="1400" b="1" dirty="0">
              <a:solidFill>
                <a:srgbClr val="009193"/>
              </a:solidFill>
              <a:latin typeface="Calibri" panose="020F0502020204030204" pitchFamily="34" charset="0"/>
              <a:ea typeface="Calibri" panose="020F0502020204030204" pitchFamily="34" charset="0"/>
              <a:cs typeface="Calibri" panose="020F0502020204030204" pitchFamily="34" charset="0"/>
            </a:endParaRPr>
          </a:p>
          <a:p>
            <a:pPr algn="ctr"/>
            <a:r>
              <a:rPr lang="en-GB" sz="2000" b="1" dirty="0">
                <a:solidFill>
                  <a:srgbClr val="0432FF"/>
                </a:solidFill>
                <a:latin typeface="Calibri" panose="020F0502020204030204" pitchFamily="34" charset="0"/>
                <a:ea typeface="Calibri" panose="020F0502020204030204" pitchFamily="34" charset="0"/>
                <a:cs typeface="Calibri" panose="020F0502020204030204" pitchFamily="34" charset="0"/>
              </a:rPr>
              <a:t>On 10 July, the Values Statement and the associated Universal Behaviours were signed off by the Executive Leadership Team.</a:t>
            </a:r>
          </a:p>
          <a:p>
            <a:pPr algn="ctr"/>
            <a:endParaRPr lang="en-GB" sz="2400" b="1"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descr="A logo of a company&#10;&#10;AI-generated content may be incorrect.">
            <a:extLst>
              <a:ext uri="{FF2B5EF4-FFF2-40B4-BE49-F238E27FC236}">
                <a16:creationId xmlns:a16="http://schemas.microsoft.com/office/drawing/2014/main" id="{388BF14D-BBAC-3BB2-52FF-80DE6CF777C4}"/>
              </a:ext>
            </a:extLst>
          </p:cNvPr>
          <p:cNvPicPr>
            <a:picLocks noChangeAspect="1"/>
          </p:cNvPicPr>
          <p:nvPr/>
        </p:nvPicPr>
        <p:blipFill>
          <a:blip r:embed="rId3"/>
          <a:stretch>
            <a:fillRect/>
          </a:stretch>
        </p:blipFill>
        <p:spPr>
          <a:xfrm>
            <a:off x="3994592" y="5572918"/>
            <a:ext cx="1139269" cy="1139269"/>
          </a:xfrm>
          <a:prstGeom prst="rect">
            <a:avLst/>
          </a:prstGeom>
        </p:spPr>
      </p:pic>
      <p:sp>
        <p:nvSpPr>
          <p:cNvPr id="3" name="Freeform 2">
            <a:extLst>
              <a:ext uri="{FF2B5EF4-FFF2-40B4-BE49-F238E27FC236}">
                <a16:creationId xmlns:a16="http://schemas.microsoft.com/office/drawing/2014/main" id="{F12BECA1-0F77-AF46-7AA5-2B3C0EF3D514}"/>
              </a:ext>
            </a:extLst>
          </p:cNvPr>
          <p:cNvSpPr/>
          <p:nvPr/>
        </p:nvSpPr>
        <p:spPr>
          <a:xfrm>
            <a:off x="-1" y="5982966"/>
            <a:ext cx="9144001" cy="905710"/>
          </a:xfrm>
          <a:custGeom>
            <a:avLst/>
            <a:gdLst>
              <a:gd name="connsiteX0" fmla="*/ 0 w 9165772"/>
              <a:gd name="connsiteY0" fmla="*/ 2211614 h 2385785"/>
              <a:gd name="connsiteX1" fmla="*/ 283029 w 9165772"/>
              <a:gd name="connsiteY1" fmla="*/ 2200728 h 2385785"/>
              <a:gd name="connsiteX2" fmla="*/ 555172 w 9165772"/>
              <a:gd name="connsiteY2" fmla="*/ 2200728 h 2385785"/>
              <a:gd name="connsiteX3" fmla="*/ 2830286 w 9165772"/>
              <a:gd name="connsiteY3" fmla="*/ 1090385 h 2385785"/>
              <a:gd name="connsiteX4" fmla="*/ 3853543 w 9165772"/>
              <a:gd name="connsiteY4" fmla="*/ 1830614 h 2385785"/>
              <a:gd name="connsiteX5" fmla="*/ 4495800 w 9165772"/>
              <a:gd name="connsiteY5" fmla="*/ 1787071 h 2385785"/>
              <a:gd name="connsiteX6" fmla="*/ 5802086 w 9165772"/>
              <a:gd name="connsiteY6" fmla="*/ 1123042 h 2385785"/>
              <a:gd name="connsiteX7" fmla="*/ 6531429 w 9165772"/>
              <a:gd name="connsiteY7" fmla="*/ 840014 h 2385785"/>
              <a:gd name="connsiteX8" fmla="*/ 7772400 w 9165772"/>
              <a:gd name="connsiteY8" fmla="*/ 1602014 h 2385785"/>
              <a:gd name="connsiteX9" fmla="*/ 8240486 w 9165772"/>
              <a:gd name="connsiteY9" fmla="*/ 1427842 h 2385785"/>
              <a:gd name="connsiteX10" fmla="*/ 6912429 w 9165772"/>
              <a:gd name="connsiteY10" fmla="*/ 34471 h 2385785"/>
              <a:gd name="connsiteX11" fmla="*/ 9165772 w 9165772"/>
              <a:gd name="connsiteY11" fmla="*/ 1221014 h 238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5772" h="2385785">
                <a:moveTo>
                  <a:pt x="0" y="2211614"/>
                </a:moveTo>
                <a:lnTo>
                  <a:pt x="283029" y="2200728"/>
                </a:lnTo>
                <a:cubicBezTo>
                  <a:pt x="375558" y="2198914"/>
                  <a:pt x="130629" y="2385785"/>
                  <a:pt x="555172" y="2200728"/>
                </a:cubicBezTo>
                <a:cubicBezTo>
                  <a:pt x="979715" y="2015671"/>
                  <a:pt x="2280558" y="1152071"/>
                  <a:pt x="2830286" y="1090385"/>
                </a:cubicBezTo>
                <a:cubicBezTo>
                  <a:pt x="3380014" y="1028699"/>
                  <a:pt x="3575957" y="1714500"/>
                  <a:pt x="3853543" y="1830614"/>
                </a:cubicBezTo>
                <a:cubicBezTo>
                  <a:pt x="4131129" y="1946728"/>
                  <a:pt x="4171043" y="1905000"/>
                  <a:pt x="4495800" y="1787071"/>
                </a:cubicBezTo>
                <a:cubicBezTo>
                  <a:pt x="4820557" y="1669142"/>
                  <a:pt x="5462814" y="1280885"/>
                  <a:pt x="5802086" y="1123042"/>
                </a:cubicBezTo>
                <a:cubicBezTo>
                  <a:pt x="6141358" y="965199"/>
                  <a:pt x="6203043" y="760185"/>
                  <a:pt x="6531429" y="840014"/>
                </a:cubicBezTo>
                <a:cubicBezTo>
                  <a:pt x="6859815" y="919843"/>
                  <a:pt x="7487557" y="1504043"/>
                  <a:pt x="7772400" y="1602014"/>
                </a:cubicBezTo>
                <a:cubicBezTo>
                  <a:pt x="8057243" y="1699985"/>
                  <a:pt x="8383814" y="1689099"/>
                  <a:pt x="8240486" y="1427842"/>
                </a:cubicBezTo>
                <a:cubicBezTo>
                  <a:pt x="8097158" y="1166585"/>
                  <a:pt x="6758215" y="68942"/>
                  <a:pt x="6912429" y="34471"/>
                </a:cubicBezTo>
                <a:cubicBezTo>
                  <a:pt x="7066643" y="0"/>
                  <a:pt x="8116207" y="610507"/>
                  <a:pt x="9165772" y="1221014"/>
                </a:cubicBezTo>
              </a:path>
            </a:pathLst>
          </a:cu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62" dirty="0">
              <a:solidFill>
                <a:schemeClr val="bg2">
                  <a:lumMod val="50000"/>
                </a:schemeClr>
              </a:solidFill>
            </a:endParaRPr>
          </a:p>
        </p:txBody>
      </p:sp>
    </p:spTree>
    <p:extLst>
      <p:ext uri="{BB962C8B-B14F-4D97-AF65-F5344CB8AC3E}">
        <p14:creationId xmlns:p14="http://schemas.microsoft.com/office/powerpoint/2010/main" val="99637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E2247-A47C-9195-ADA9-C04729E27A1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515B0107-7690-F6D0-F8F2-4D319F3B8203}"/>
              </a:ext>
            </a:extLst>
          </p:cNvPr>
          <p:cNvSpPr txBox="1"/>
          <p:nvPr/>
        </p:nvSpPr>
        <p:spPr>
          <a:xfrm>
            <a:off x="450355" y="61658"/>
            <a:ext cx="8263387" cy="584775"/>
          </a:xfrm>
          <a:prstGeom prst="rect">
            <a:avLst/>
          </a:prstGeom>
          <a:noFill/>
        </p:spPr>
        <p:txBody>
          <a:bodyPr wrap="square">
            <a:spAutoFit/>
          </a:bodyPr>
          <a:lstStyle/>
          <a:p>
            <a:pPr algn="ctr"/>
            <a:r>
              <a:rPr lang="en-GB" sz="3200" b="1" dirty="0">
                <a:solidFill>
                  <a:srgbClr val="0432FF"/>
                </a:solidFill>
                <a:latin typeface="Mistral" panose="03090702030407020403" pitchFamily="66" charset="0"/>
              </a:rPr>
              <a:t>Individual/Team/Organisation Values: How does it fit?</a:t>
            </a:r>
          </a:p>
        </p:txBody>
      </p:sp>
      <p:sp>
        <p:nvSpPr>
          <p:cNvPr id="7" name="TextBox 6">
            <a:extLst>
              <a:ext uri="{FF2B5EF4-FFF2-40B4-BE49-F238E27FC236}">
                <a16:creationId xmlns:a16="http://schemas.microsoft.com/office/drawing/2014/main" id="{87E7C347-AC9E-662B-1388-93D15337F0BD}"/>
              </a:ext>
            </a:extLst>
          </p:cNvPr>
          <p:cNvSpPr txBox="1"/>
          <p:nvPr/>
        </p:nvSpPr>
        <p:spPr>
          <a:xfrm>
            <a:off x="185386" y="354046"/>
            <a:ext cx="8508259" cy="830997"/>
          </a:xfrm>
          <a:prstGeom prst="rect">
            <a:avLst/>
          </a:prstGeom>
          <a:noFill/>
        </p:spPr>
        <p:txBody>
          <a:bodyPr wrap="square">
            <a:spAutoFit/>
          </a:bodyPr>
          <a:lstStyle/>
          <a:p>
            <a:pPr algn="ctr"/>
            <a:r>
              <a:rPr lang="en-GB" sz="2400" b="1" dirty="0">
                <a:solidFill>
                  <a:srgbClr val="0432FF"/>
                </a:solidFill>
                <a:effectLst/>
                <a:latin typeface="Calibri" panose="020F0502020204030204" pitchFamily="34" charset="0"/>
                <a:ea typeface="Calibri" panose="020F0502020204030204" pitchFamily="34" charset="0"/>
                <a:cs typeface="Calibri" panose="020F0502020204030204" pitchFamily="34" charset="0"/>
              </a:rPr>
              <a:t> </a:t>
            </a:r>
            <a:endParaRPr lang="en-GB" sz="2400" b="1" dirty="0">
              <a:solidFill>
                <a:srgbClr val="0432FF"/>
              </a:solidFill>
              <a:latin typeface="Calibri" panose="020F0502020204030204" pitchFamily="34" charset="0"/>
              <a:ea typeface="Calibri" panose="020F0502020204030204" pitchFamily="34" charset="0"/>
              <a:cs typeface="Calibri" panose="020F0502020204030204" pitchFamily="34" charset="0"/>
            </a:endParaRPr>
          </a:p>
          <a:p>
            <a:pPr algn="ctr"/>
            <a:endParaRPr lang="en-GB" sz="2400" b="1"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39014E67-4639-E4C6-3F6F-EBBCE0FA24F0}"/>
              </a:ext>
            </a:extLst>
          </p:cNvPr>
          <p:cNvSpPr txBox="1"/>
          <p:nvPr/>
        </p:nvSpPr>
        <p:spPr>
          <a:xfrm>
            <a:off x="185386" y="354046"/>
            <a:ext cx="8508259" cy="5847755"/>
          </a:xfrm>
          <a:prstGeom prst="rect">
            <a:avLst/>
          </a:prstGeom>
          <a:noFill/>
        </p:spPr>
        <p:txBody>
          <a:bodyPr wrap="square">
            <a:spAutoFit/>
          </a:bodyPr>
          <a:lstStyle/>
          <a:p>
            <a:pPr algn="ctr"/>
            <a:r>
              <a:rPr lang="en-GB" sz="2400" b="1" dirty="0">
                <a:solidFill>
                  <a:srgbClr val="0432FF"/>
                </a:solidFill>
                <a:effectLst/>
                <a:latin typeface="Calibri" panose="020F0502020204030204" pitchFamily="34" charset="0"/>
                <a:ea typeface="Calibri" panose="020F0502020204030204" pitchFamily="34" charset="0"/>
                <a:cs typeface="Calibri" panose="020F0502020204030204" pitchFamily="34" charset="0"/>
              </a:rPr>
              <a:t> </a:t>
            </a:r>
          </a:p>
          <a:p>
            <a:pPr algn="ctr"/>
            <a:endParaRPr lang="en-GB" sz="2400" b="1" dirty="0">
              <a:solidFill>
                <a:srgbClr val="009193"/>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GB" sz="2000" b="1" dirty="0">
                <a:solidFill>
                  <a:srgbClr val="009193"/>
                </a:solidFill>
                <a:effectLst/>
                <a:latin typeface="Calibri" panose="020F0502020204030204" pitchFamily="34" charset="0"/>
                <a:ea typeface="Calibri" panose="020F0502020204030204" pitchFamily="34" charset="0"/>
                <a:cs typeface="Calibri" panose="020F0502020204030204" pitchFamily="34" charset="0"/>
              </a:rPr>
              <a:t>The 3 Organisation </a:t>
            </a:r>
            <a:r>
              <a:rPr lang="en-GB" sz="2000" b="1" dirty="0">
                <a:solidFill>
                  <a:srgbClr val="009193"/>
                </a:solidFill>
                <a:latin typeface="Calibri" panose="020F0502020204030204" pitchFamily="34" charset="0"/>
                <a:ea typeface="Calibri" panose="020F0502020204030204" pitchFamily="34" charset="0"/>
                <a:cs typeface="Calibri" panose="020F0502020204030204" pitchFamily="34" charset="0"/>
              </a:rPr>
              <a:t>V</a:t>
            </a:r>
            <a:r>
              <a:rPr lang="en-GB" sz="2000" b="1" dirty="0">
                <a:solidFill>
                  <a:srgbClr val="009193"/>
                </a:solidFill>
                <a:effectLst/>
                <a:latin typeface="Calibri" panose="020F0502020204030204" pitchFamily="34" charset="0"/>
                <a:ea typeface="Calibri" panose="020F0502020204030204" pitchFamily="34" charset="0"/>
                <a:cs typeface="Calibri" panose="020F0502020204030204" pitchFamily="34" charset="0"/>
              </a:rPr>
              <a:t>alues are the guiding values for the future of the organisation these will be woven through all people processes and will form the basis of all development and performance conversations, alongside the Universal Behaviours which define what everyone needs to do in a consistent way to meet the values.</a:t>
            </a:r>
            <a:endParaRPr lang="en-GB" sz="2000" dirty="0">
              <a:solidFill>
                <a:srgbClr val="009193"/>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GB" sz="2000" b="1"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GB" sz="2000" b="1"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20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The toolbox remains open for people to upload their values and see the emerging team picture. This team picture can be used to explore how the team values profile will deliver the 3 Organisational </a:t>
            </a:r>
            <a:r>
              <a:rPr lang="en-GB"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V</a:t>
            </a:r>
            <a:r>
              <a:rPr lang="en-GB" sz="20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rPr>
              <a:t>alues and the Universal Behaviours.</a:t>
            </a:r>
            <a:endParaRPr lang="en-GB" sz="20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en-GB" sz="14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GB" sz="1400" b="1" dirty="0">
              <a:solidFill>
                <a:schemeClr val="tx1">
                  <a:lumMod val="75000"/>
                  <a:lumOff val="25000"/>
                </a:schemeClr>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GB" sz="2000" b="1" dirty="0">
                <a:solidFill>
                  <a:srgbClr val="0432FF"/>
                </a:solidFill>
                <a:latin typeface="Calibri" panose="020F0502020204030204" pitchFamily="34" charset="0"/>
                <a:ea typeface="Calibri" panose="020F0502020204030204" pitchFamily="34" charset="0"/>
                <a:cs typeface="Calibri" panose="020F0502020204030204" pitchFamily="34" charset="0"/>
              </a:rPr>
              <a:t>There will be corporate launch and comms around all of this, but for now we wanted to explain the thinking and get started with the conversations.</a:t>
            </a:r>
          </a:p>
          <a:p>
            <a:pPr algn="ctr"/>
            <a:endParaRPr lang="en-GB" sz="1400" b="1" dirty="0">
              <a:solidFill>
                <a:srgbClr val="0432FF"/>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GB" sz="2400" b="1"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descr="A logo of a company&#10;&#10;AI-generated content may be incorrect.">
            <a:extLst>
              <a:ext uri="{FF2B5EF4-FFF2-40B4-BE49-F238E27FC236}">
                <a16:creationId xmlns:a16="http://schemas.microsoft.com/office/drawing/2014/main" id="{BB31538C-5477-D810-80B0-CA1D2CD5A31C}"/>
              </a:ext>
            </a:extLst>
          </p:cNvPr>
          <p:cNvPicPr>
            <a:picLocks noChangeAspect="1"/>
          </p:cNvPicPr>
          <p:nvPr/>
        </p:nvPicPr>
        <p:blipFill>
          <a:blip r:embed="rId3"/>
          <a:stretch>
            <a:fillRect/>
          </a:stretch>
        </p:blipFill>
        <p:spPr>
          <a:xfrm>
            <a:off x="3994592" y="5572918"/>
            <a:ext cx="1139269" cy="1139269"/>
          </a:xfrm>
          <a:prstGeom prst="rect">
            <a:avLst/>
          </a:prstGeom>
        </p:spPr>
      </p:pic>
      <p:sp>
        <p:nvSpPr>
          <p:cNvPr id="3" name="Freeform 2">
            <a:extLst>
              <a:ext uri="{FF2B5EF4-FFF2-40B4-BE49-F238E27FC236}">
                <a16:creationId xmlns:a16="http://schemas.microsoft.com/office/drawing/2014/main" id="{D1B0BF29-F07D-0909-2783-FB635CCC116F}"/>
              </a:ext>
            </a:extLst>
          </p:cNvPr>
          <p:cNvSpPr/>
          <p:nvPr/>
        </p:nvSpPr>
        <p:spPr>
          <a:xfrm>
            <a:off x="-1" y="5982966"/>
            <a:ext cx="9144001" cy="905710"/>
          </a:xfrm>
          <a:custGeom>
            <a:avLst/>
            <a:gdLst>
              <a:gd name="connsiteX0" fmla="*/ 0 w 9165772"/>
              <a:gd name="connsiteY0" fmla="*/ 2211614 h 2385785"/>
              <a:gd name="connsiteX1" fmla="*/ 283029 w 9165772"/>
              <a:gd name="connsiteY1" fmla="*/ 2200728 h 2385785"/>
              <a:gd name="connsiteX2" fmla="*/ 555172 w 9165772"/>
              <a:gd name="connsiteY2" fmla="*/ 2200728 h 2385785"/>
              <a:gd name="connsiteX3" fmla="*/ 2830286 w 9165772"/>
              <a:gd name="connsiteY3" fmla="*/ 1090385 h 2385785"/>
              <a:gd name="connsiteX4" fmla="*/ 3853543 w 9165772"/>
              <a:gd name="connsiteY4" fmla="*/ 1830614 h 2385785"/>
              <a:gd name="connsiteX5" fmla="*/ 4495800 w 9165772"/>
              <a:gd name="connsiteY5" fmla="*/ 1787071 h 2385785"/>
              <a:gd name="connsiteX6" fmla="*/ 5802086 w 9165772"/>
              <a:gd name="connsiteY6" fmla="*/ 1123042 h 2385785"/>
              <a:gd name="connsiteX7" fmla="*/ 6531429 w 9165772"/>
              <a:gd name="connsiteY7" fmla="*/ 840014 h 2385785"/>
              <a:gd name="connsiteX8" fmla="*/ 7772400 w 9165772"/>
              <a:gd name="connsiteY8" fmla="*/ 1602014 h 2385785"/>
              <a:gd name="connsiteX9" fmla="*/ 8240486 w 9165772"/>
              <a:gd name="connsiteY9" fmla="*/ 1427842 h 2385785"/>
              <a:gd name="connsiteX10" fmla="*/ 6912429 w 9165772"/>
              <a:gd name="connsiteY10" fmla="*/ 34471 h 2385785"/>
              <a:gd name="connsiteX11" fmla="*/ 9165772 w 9165772"/>
              <a:gd name="connsiteY11" fmla="*/ 1221014 h 238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5772" h="2385785">
                <a:moveTo>
                  <a:pt x="0" y="2211614"/>
                </a:moveTo>
                <a:lnTo>
                  <a:pt x="283029" y="2200728"/>
                </a:lnTo>
                <a:cubicBezTo>
                  <a:pt x="375558" y="2198914"/>
                  <a:pt x="130629" y="2385785"/>
                  <a:pt x="555172" y="2200728"/>
                </a:cubicBezTo>
                <a:cubicBezTo>
                  <a:pt x="979715" y="2015671"/>
                  <a:pt x="2280558" y="1152071"/>
                  <a:pt x="2830286" y="1090385"/>
                </a:cubicBezTo>
                <a:cubicBezTo>
                  <a:pt x="3380014" y="1028699"/>
                  <a:pt x="3575957" y="1714500"/>
                  <a:pt x="3853543" y="1830614"/>
                </a:cubicBezTo>
                <a:cubicBezTo>
                  <a:pt x="4131129" y="1946728"/>
                  <a:pt x="4171043" y="1905000"/>
                  <a:pt x="4495800" y="1787071"/>
                </a:cubicBezTo>
                <a:cubicBezTo>
                  <a:pt x="4820557" y="1669142"/>
                  <a:pt x="5462814" y="1280885"/>
                  <a:pt x="5802086" y="1123042"/>
                </a:cubicBezTo>
                <a:cubicBezTo>
                  <a:pt x="6141358" y="965199"/>
                  <a:pt x="6203043" y="760185"/>
                  <a:pt x="6531429" y="840014"/>
                </a:cubicBezTo>
                <a:cubicBezTo>
                  <a:pt x="6859815" y="919843"/>
                  <a:pt x="7487557" y="1504043"/>
                  <a:pt x="7772400" y="1602014"/>
                </a:cubicBezTo>
                <a:cubicBezTo>
                  <a:pt x="8057243" y="1699985"/>
                  <a:pt x="8383814" y="1689099"/>
                  <a:pt x="8240486" y="1427842"/>
                </a:cubicBezTo>
                <a:cubicBezTo>
                  <a:pt x="8097158" y="1166585"/>
                  <a:pt x="6758215" y="68942"/>
                  <a:pt x="6912429" y="34471"/>
                </a:cubicBezTo>
                <a:cubicBezTo>
                  <a:pt x="7066643" y="0"/>
                  <a:pt x="8116207" y="610507"/>
                  <a:pt x="9165772" y="1221014"/>
                </a:cubicBezTo>
              </a:path>
            </a:pathLst>
          </a:cu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62" dirty="0">
              <a:solidFill>
                <a:schemeClr val="bg2">
                  <a:lumMod val="50000"/>
                </a:schemeClr>
              </a:solidFill>
            </a:endParaRPr>
          </a:p>
        </p:txBody>
      </p:sp>
    </p:spTree>
    <p:extLst>
      <p:ext uri="{BB962C8B-B14F-4D97-AF65-F5344CB8AC3E}">
        <p14:creationId xmlns:p14="http://schemas.microsoft.com/office/powerpoint/2010/main" val="3712954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6D16B-0AD2-C4DA-7437-202759DD6E1D}"/>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990E0FC8-FC52-EB22-F3B4-F5EFD9B8A496}"/>
              </a:ext>
            </a:extLst>
          </p:cNvPr>
          <p:cNvSpPr txBox="1"/>
          <p:nvPr/>
        </p:nvSpPr>
        <p:spPr>
          <a:xfrm>
            <a:off x="450355" y="61658"/>
            <a:ext cx="8263387" cy="584775"/>
          </a:xfrm>
          <a:prstGeom prst="rect">
            <a:avLst/>
          </a:prstGeom>
          <a:noFill/>
        </p:spPr>
        <p:txBody>
          <a:bodyPr wrap="square">
            <a:spAutoFit/>
          </a:bodyPr>
          <a:lstStyle/>
          <a:p>
            <a:pPr algn="ctr"/>
            <a:r>
              <a:rPr lang="en-GB" sz="3200" b="1" dirty="0">
                <a:solidFill>
                  <a:srgbClr val="0432FF"/>
                </a:solidFill>
                <a:latin typeface="Mistral" panose="03090702030407020403" pitchFamily="66" charset="0"/>
              </a:rPr>
              <a:t>The Results : With ‘basic needs’</a:t>
            </a:r>
          </a:p>
        </p:txBody>
      </p:sp>
      <p:sp>
        <p:nvSpPr>
          <p:cNvPr id="2" name="TextBox 1">
            <a:extLst>
              <a:ext uri="{FF2B5EF4-FFF2-40B4-BE49-F238E27FC236}">
                <a16:creationId xmlns:a16="http://schemas.microsoft.com/office/drawing/2014/main" id="{FE563647-BF4B-A986-2856-03134AF27980}"/>
              </a:ext>
            </a:extLst>
          </p:cNvPr>
          <p:cNvSpPr txBox="1"/>
          <p:nvPr/>
        </p:nvSpPr>
        <p:spPr>
          <a:xfrm>
            <a:off x="185387" y="1059125"/>
            <a:ext cx="4386614" cy="830997"/>
          </a:xfrm>
          <a:prstGeom prst="rect">
            <a:avLst/>
          </a:prstGeom>
          <a:noFill/>
        </p:spPr>
        <p:txBody>
          <a:bodyPr wrap="square">
            <a:spAutoFit/>
          </a:bodyPr>
          <a:lstStyle/>
          <a:p>
            <a:pPr algn="ctr"/>
            <a:r>
              <a:rPr lang="en-GB" sz="2400" b="1" dirty="0">
                <a:solidFill>
                  <a:srgbClr val="0432FF"/>
                </a:solidFill>
                <a:effectLst/>
                <a:latin typeface="Calibri" panose="020F0502020204030204" pitchFamily="34" charset="0"/>
                <a:ea typeface="Calibri" panose="020F0502020204030204" pitchFamily="34" charset="0"/>
                <a:cs typeface="Calibri" panose="020F0502020204030204" pitchFamily="34" charset="0"/>
              </a:rPr>
              <a:t> </a:t>
            </a:r>
            <a:endParaRPr lang="en-GB" sz="2400" b="1" dirty="0">
              <a:solidFill>
                <a:srgbClr val="009193"/>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GB" sz="2400" b="1"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descr="A logo of a company&#10;&#10;AI-generated content may be incorrect.">
            <a:extLst>
              <a:ext uri="{FF2B5EF4-FFF2-40B4-BE49-F238E27FC236}">
                <a16:creationId xmlns:a16="http://schemas.microsoft.com/office/drawing/2014/main" id="{31FCC75E-AC24-D708-EA35-E9053265C809}"/>
              </a:ext>
            </a:extLst>
          </p:cNvPr>
          <p:cNvPicPr>
            <a:picLocks noChangeAspect="1"/>
          </p:cNvPicPr>
          <p:nvPr/>
        </p:nvPicPr>
        <p:blipFill>
          <a:blip r:embed="rId3"/>
          <a:stretch>
            <a:fillRect/>
          </a:stretch>
        </p:blipFill>
        <p:spPr>
          <a:xfrm>
            <a:off x="3994592" y="5572918"/>
            <a:ext cx="1139269" cy="1139269"/>
          </a:xfrm>
          <a:prstGeom prst="rect">
            <a:avLst/>
          </a:prstGeom>
        </p:spPr>
      </p:pic>
      <p:sp>
        <p:nvSpPr>
          <p:cNvPr id="3" name="Freeform 2">
            <a:extLst>
              <a:ext uri="{FF2B5EF4-FFF2-40B4-BE49-F238E27FC236}">
                <a16:creationId xmlns:a16="http://schemas.microsoft.com/office/drawing/2014/main" id="{6C5D9CC4-EBB6-4E7F-2E1B-0E9088EA6AED}"/>
              </a:ext>
            </a:extLst>
          </p:cNvPr>
          <p:cNvSpPr/>
          <p:nvPr/>
        </p:nvSpPr>
        <p:spPr>
          <a:xfrm>
            <a:off x="-1" y="5982966"/>
            <a:ext cx="9144001" cy="905710"/>
          </a:xfrm>
          <a:custGeom>
            <a:avLst/>
            <a:gdLst>
              <a:gd name="connsiteX0" fmla="*/ 0 w 9165772"/>
              <a:gd name="connsiteY0" fmla="*/ 2211614 h 2385785"/>
              <a:gd name="connsiteX1" fmla="*/ 283029 w 9165772"/>
              <a:gd name="connsiteY1" fmla="*/ 2200728 h 2385785"/>
              <a:gd name="connsiteX2" fmla="*/ 555172 w 9165772"/>
              <a:gd name="connsiteY2" fmla="*/ 2200728 h 2385785"/>
              <a:gd name="connsiteX3" fmla="*/ 2830286 w 9165772"/>
              <a:gd name="connsiteY3" fmla="*/ 1090385 h 2385785"/>
              <a:gd name="connsiteX4" fmla="*/ 3853543 w 9165772"/>
              <a:gd name="connsiteY4" fmla="*/ 1830614 h 2385785"/>
              <a:gd name="connsiteX5" fmla="*/ 4495800 w 9165772"/>
              <a:gd name="connsiteY5" fmla="*/ 1787071 h 2385785"/>
              <a:gd name="connsiteX6" fmla="*/ 5802086 w 9165772"/>
              <a:gd name="connsiteY6" fmla="*/ 1123042 h 2385785"/>
              <a:gd name="connsiteX7" fmla="*/ 6531429 w 9165772"/>
              <a:gd name="connsiteY7" fmla="*/ 840014 h 2385785"/>
              <a:gd name="connsiteX8" fmla="*/ 7772400 w 9165772"/>
              <a:gd name="connsiteY8" fmla="*/ 1602014 h 2385785"/>
              <a:gd name="connsiteX9" fmla="*/ 8240486 w 9165772"/>
              <a:gd name="connsiteY9" fmla="*/ 1427842 h 2385785"/>
              <a:gd name="connsiteX10" fmla="*/ 6912429 w 9165772"/>
              <a:gd name="connsiteY10" fmla="*/ 34471 h 2385785"/>
              <a:gd name="connsiteX11" fmla="*/ 9165772 w 9165772"/>
              <a:gd name="connsiteY11" fmla="*/ 1221014 h 238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5772" h="2385785">
                <a:moveTo>
                  <a:pt x="0" y="2211614"/>
                </a:moveTo>
                <a:lnTo>
                  <a:pt x="283029" y="2200728"/>
                </a:lnTo>
                <a:cubicBezTo>
                  <a:pt x="375558" y="2198914"/>
                  <a:pt x="130629" y="2385785"/>
                  <a:pt x="555172" y="2200728"/>
                </a:cubicBezTo>
                <a:cubicBezTo>
                  <a:pt x="979715" y="2015671"/>
                  <a:pt x="2280558" y="1152071"/>
                  <a:pt x="2830286" y="1090385"/>
                </a:cubicBezTo>
                <a:cubicBezTo>
                  <a:pt x="3380014" y="1028699"/>
                  <a:pt x="3575957" y="1714500"/>
                  <a:pt x="3853543" y="1830614"/>
                </a:cubicBezTo>
                <a:cubicBezTo>
                  <a:pt x="4131129" y="1946728"/>
                  <a:pt x="4171043" y="1905000"/>
                  <a:pt x="4495800" y="1787071"/>
                </a:cubicBezTo>
                <a:cubicBezTo>
                  <a:pt x="4820557" y="1669142"/>
                  <a:pt x="5462814" y="1280885"/>
                  <a:pt x="5802086" y="1123042"/>
                </a:cubicBezTo>
                <a:cubicBezTo>
                  <a:pt x="6141358" y="965199"/>
                  <a:pt x="6203043" y="760185"/>
                  <a:pt x="6531429" y="840014"/>
                </a:cubicBezTo>
                <a:cubicBezTo>
                  <a:pt x="6859815" y="919843"/>
                  <a:pt x="7487557" y="1504043"/>
                  <a:pt x="7772400" y="1602014"/>
                </a:cubicBezTo>
                <a:cubicBezTo>
                  <a:pt x="8057243" y="1699985"/>
                  <a:pt x="8383814" y="1689099"/>
                  <a:pt x="8240486" y="1427842"/>
                </a:cubicBezTo>
                <a:cubicBezTo>
                  <a:pt x="8097158" y="1166585"/>
                  <a:pt x="6758215" y="68942"/>
                  <a:pt x="6912429" y="34471"/>
                </a:cubicBezTo>
                <a:cubicBezTo>
                  <a:pt x="7066643" y="0"/>
                  <a:pt x="8116207" y="610507"/>
                  <a:pt x="9165772" y="1221014"/>
                </a:cubicBezTo>
              </a:path>
            </a:pathLst>
          </a:cu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62" dirty="0">
              <a:solidFill>
                <a:schemeClr val="bg2">
                  <a:lumMod val="50000"/>
                </a:schemeClr>
              </a:solidFill>
            </a:endParaRPr>
          </a:p>
        </p:txBody>
      </p:sp>
      <p:pic>
        <p:nvPicPr>
          <p:cNvPr id="5" name="Picture 4">
            <a:extLst>
              <a:ext uri="{FF2B5EF4-FFF2-40B4-BE49-F238E27FC236}">
                <a16:creationId xmlns:a16="http://schemas.microsoft.com/office/drawing/2014/main" id="{9C7627D8-2B33-0FB4-EFE7-48ECF70B48AF}"/>
              </a:ext>
            </a:extLst>
          </p:cNvPr>
          <p:cNvPicPr>
            <a:picLocks noChangeAspect="1"/>
          </p:cNvPicPr>
          <p:nvPr/>
        </p:nvPicPr>
        <p:blipFill>
          <a:blip r:embed="rId4"/>
          <a:stretch>
            <a:fillRect/>
          </a:stretch>
        </p:blipFill>
        <p:spPr>
          <a:xfrm>
            <a:off x="685800" y="1202557"/>
            <a:ext cx="7585746" cy="3765321"/>
          </a:xfrm>
          <a:prstGeom prst="rect">
            <a:avLst/>
          </a:prstGeom>
        </p:spPr>
      </p:pic>
    </p:spTree>
    <p:extLst>
      <p:ext uri="{BB962C8B-B14F-4D97-AF65-F5344CB8AC3E}">
        <p14:creationId xmlns:p14="http://schemas.microsoft.com/office/powerpoint/2010/main" val="18077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3579E-CE2A-C486-AD77-AD145C6D4D9D}"/>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4FF8ECA-77A3-4C36-98DA-73C52B8A1C79}"/>
              </a:ext>
            </a:extLst>
          </p:cNvPr>
          <p:cNvSpPr txBox="1"/>
          <p:nvPr/>
        </p:nvSpPr>
        <p:spPr>
          <a:xfrm>
            <a:off x="450355" y="61658"/>
            <a:ext cx="8263387" cy="584775"/>
          </a:xfrm>
          <a:prstGeom prst="rect">
            <a:avLst/>
          </a:prstGeom>
          <a:noFill/>
        </p:spPr>
        <p:txBody>
          <a:bodyPr wrap="square">
            <a:spAutoFit/>
          </a:bodyPr>
          <a:lstStyle/>
          <a:p>
            <a:pPr algn="ctr"/>
            <a:r>
              <a:rPr lang="en-GB" sz="3200" b="1" dirty="0">
                <a:solidFill>
                  <a:srgbClr val="0432FF"/>
                </a:solidFill>
                <a:latin typeface="Mistral" panose="03090702030407020403" pitchFamily="66" charset="0"/>
              </a:rPr>
              <a:t>The Results : Without ‘basic needs’</a:t>
            </a:r>
          </a:p>
        </p:txBody>
      </p:sp>
      <p:sp>
        <p:nvSpPr>
          <p:cNvPr id="2" name="TextBox 1">
            <a:extLst>
              <a:ext uri="{FF2B5EF4-FFF2-40B4-BE49-F238E27FC236}">
                <a16:creationId xmlns:a16="http://schemas.microsoft.com/office/drawing/2014/main" id="{DB626882-DAE4-2CAA-A2A3-E4C1CF797AF6}"/>
              </a:ext>
            </a:extLst>
          </p:cNvPr>
          <p:cNvSpPr txBox="1"/>
          <p:nvPr/>
        </p:nvSpPr>
        <p:spPr>
          <a:xfrm>
            <a:off x="185387" y="1059125"/>
            <a:ext cx="4386614" cy="830997"/>
          </a:xfrm>
          <a:prstGeom prst="rect">
            <a:avLst/>
          </a:prstGeom>
          <a:noFill/>
        </p:spPr>
        <p:txBody>
          <a:bodyPr wrap="square">
            <a:spAutoFit/>
          </a:bodyPr>
          <a:lstStyle/>
          <a:p>
            <a:pPr algn="ctr"/>
            <a:r>
              <a:rPr lang="en-GB" sz="2400" b="1" dirty="0">
                <a:solidFill>
                  <a:srgbClr val="0432FF"/>
                </a:solidFill>
                <a:effectLst/>
                <a:latin typeface="Calibri" panose="020F0502020204030204" pitchFamily="34" charset="0"/>
                <a:ea typeface="Calibri" panose="020F0502020204030204" pitchFamily="34" charset="0"/>
                <a:cs typeface="Calibri" panose="020F0502020204030204" pitchFamily="34" charset="0"/>
              </a:rPr>
              <a:t> </a:t>
            </a:r>
            <a:endParaRPr lang="en-GB" sz="2400" b="1" dirty="0">
              <a:solidFill>
                <a:srgbClr val="009193"/>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GB" sz="2400" b="1" dirty="0">
              <a:solidFill>
                <a:schemeClr val="tx1">
                  <a:lumMod val="75000"/>
                  <a:lumOff val="25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descr="A logo of a company&#10;&#10;AI-generated content may be incorrect.">
            <a:extLst>
              <a:ext uri="{FF2B5EF4-FFF2-40B4-BE49-F238E27FC236}">
                <a16:creationId xmlns:a16="http://schemas.microsoft.com/office/drawing/2014/main" id="{9AAF96B2-2D9A-1395-7531-5434E0286EE9}"/>
              </a:ext>
            </a:extLst>
          </p:cNvPr>
          <p:cNvPicPr>
            <a:picLocks noChangeAspect="1"/>
          </p:cNvPicPr>
          <p:nvPr/>
        </p:nvPicPr>
        <p:blipFill>
          <a:blip r:embed="rId3"/>
          <a:stretch>
            <a:fillRect/>
          </a:stretch>
        </p:blipFill>
        <p:spPr>
          <a:xfrm>
            <a:off x="3994592" y="5572918"/>
            <a:ext cx="1139269" cy="1139269"/>
          </a:xfrm>
          <a:prstGeom prst="rect">
            <a:avLst/>
          </a:prstGeom>
        </p:spPr>
      </p:pic>
      <p:sp>
        <p:nvSpPr>
          <p:cNvPr id="3" name="Freeform 2">
            <a:extLst>
              <a:ext uri="{FF2B5EF4-FFF2-40B4-BE49-F238E27FC236}">
                <a16:creationId xmlns:a16="http://schemas.microsoft.com/office/drawing/2014/main" id="{83464FB6-B575-A0F3-DD58-0BC9CA0D4907}"/>
              </a:ext>
            </a:extLst>
          </p:cNvPr>
          <p:cNvSpPr/>
          <p:nvPr/>
        </p:nvSpPr>
        <p:spPr>
          <a:xfrm>
            <a:off x="-1" y="5982966"/>
            <a:ext cx="9144001" cy="905710"/>
          </a:xfrm>
          <a:custGeom>
            <a:avLst/>
            <a:gdLst>
              <a:gd name="connsiteX0" fmla="*/ 0 w 9165772"/>
              <a:gd name="connsiteY0" fmla="*/ 2211614 h 2385785"/>
              <a:gd name="connsiteX1" fmla="*/ 283029 w 9165772"/>
              <a:gd name="connsiteY1" fmla="*/ 2200728 h 2385785"/>
              <a:gd name="connsiteX2" fmla="*/ 555172 w 9165772"/>
              <a:gd name="connsiteY2" fmla="*/ 2200728 h 2385785"/>
              <a:gd name="connsiteX3" fmla="*/ 2830286 w 9165772"/>
              <a:gd name="connsiteY3" fmla="*/ 1090385 h 2385785"/>
              <a:gd name="connsiteX4" fmla="*/ 3853543 w 9165772"/>
              <a:gd name="connsiteY4" fmla="*/ 1830614 h 2385785"/>
              <a:gd name="connsiteX5" fmla="*/ 4495800 w 9165772"/>
              <a:gd name="connsiteY5" fmla="*/ 1787071 h 2385785"/>
              <a:gd name="connsiteX6" fmla="*/ 5802086 w 9165772"/>
              <a:gd name="connsiteY6" fmla="*/ 1123042 h 2385785"/>
              <a:gd name="connsiteX7" fmla="*/ 6531429 w 9165772"/>
              <a:gd name="connsiteY7" fmla="*/ 840014 h 2385785"/>
              <a:gd name="connsiteX8" fmla="*/ 7772400 w 9165772"/>
              <a:gd name="connsiteY8" fmla="*/ 1602014 h 2385785"/>
              <a:gd name="connsiteX9" fmla="*/ 8240486 w 9165772"/>
              <a:gd name="connsiteY9" fmla="*/ 1427842 h 2385785"/>
              <a:gd name="connsiteX10" fmla="*/ 6912429 w 9165772"/>
              <a:gd name="connsiteY10" fmla="*/ 34471 h 2385785"/>
              <a:gd name="connsiteX11" fmla="*/ 9165772 w 9165772"/>
              <a:gd name="connsiteY11" fmla="*/ 1221014 h 238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5772" h="2385785">
                <a:moveTo>
                  <a:pt x="0" y="2211614"/>
                </a:moveTo>
                <a:lnTo>
                  <a:pt x="283029" y="2200728"/>
                </a:lnTo>
                <a:cubicBezTo>
                  <a:pt x="375558" y="2198914"/>
                  <a:pt x="130629" y="2385785"/>
                  <a:pt x="555172" y="2200728"/>
                </a:cubicBezTo>
                <a:cubicBezTo>
                  <a:pt x="979715" y="2015671"/>
                  <a:pt x="2280558" y="1152071"/>
                  <a:pt x="2830286" y="1090385"/>
                </a:cubicBezTo>
                <a:cubicBezTo>
                  <a:pt x="3380014" y="1028699"/>
                  <a:pt x="3575957" y="1714500"/>
                  <a:pt x="3853543" y="1830614"/>
                </a:cubicBezTo>
                <a:cubicBezTo>
                  <a:pt x="4131129" y="1946728"/>
                  <a:pt x="4171043" y="1905000"/>
                  <a:pt x="4495800" y="1787071"/>
                </a:cubicBezTo>
                <a:cubicBezTo>
                  <a:pt x="4820557" y="1669142"/>
                  <a:pt x="5462814" y="1280885"/>
                  <a:pt x="5802086" y="1123042"/>
                </a:cubicBezTo>
                <a:cubicBezTo>
                  <a:pt x="6141358" y="965199"/>
                  <a:pt x="6203043" y="760185"/>
                  <a:pt x="6531429" y="840014"/>
                </a:cubicBezTo>
                <a:cubicBezTo>
                  <a:pt x="6859815" y="919843"/>
                  <a:pt x="7487557" y="1504043"/>
                  <a:pt x="7772400" y="1602014"/>
                </a:cubicBezTo>
                <a:cubicBezTo>
                  <a:pt x="8057243" y="1699985"/>
                  <a:pt x="8383814" y="1689099"/>
                  <a:pt x="8240486" y="1427842"/>
                </a:cubicBezTo>
                <a:cubicBezTo>
                  <a:pt x="8097158" y="1166585"/>
                  <a:pt x="6758215" y="68942"/>
                  <a:pt x="6912429" y="34471"/>
                </a:cubicBezTo>
                <a:cubicBezTo>
                  <a:pt x="7066643" y="0"/>
                  <a:pt x="8116207" y="610507"/>
                  <a:pt x="9165772" y="1221014"/>
                </a:cubicBezTo>
              </a:path>
            </a:pathLst>
          </a:cu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62" dirty="0">
              <a:solidFill>
                <a:schemeClr val="bg2">
                  <a:lumMod val="50000"/>
                </a:schemeClr>
              </a:solidFill>
            </a:endParaRPr>
          </a:p>
        </p:txBody>
      </p:sp>
      <p:pic>
        <p:nvPicPr>
          <p:cNvPr id="6" name="Picture 5">
            <a:extLst>
              <a:ext uri="{FF2B5EF4-FFF2-40B4-BE49-F238E27FC236}">
                <a16:creationId xmlns:a16="http://schemas.microsoft.com/office/drawing/2014/main" id="{78A8C7F8-8941-F488-1D19-EAC276CF8828}"/>
              </a:ext>
            </a:extLst>
          </p:cNvPr>
          <p:cNvPicPr>
            <a:picLocks noChangeAspect="1"/>
          </p:cNvPicPr>
          <p:nvPr/>
        </p:nvPicPr>
        <p:blipFill>
          <a:blip r:embed="rId4"/>
          <a:stretch>
            <a:fillRect/>
          </a:stretch>
        </p:blipFill>
        <p:spPr>
          <a:xfrm>
            <a:off x="685800" y="1500015"/>
            <a:ext cx="7772400" cy="3857970"/>
          </a:xfrm>
          <a:prstGeom prst="rect">
            <a:avLst/>
          </a:prstGeom>
        </p:spPr>
      </p:pic>
    </p:spTree>
    <p:extLst>
      <p:ext uri="{BB962C8B-B14F-4D97-AF65-F5344CB8AC3E}">
        <p14:creationId xmlns:p14="http://schemas.microsoft.com/office/powerpoint/2010/main" val="326862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ABD7E-DA23-43B9-4D2C-D26DB172DAED}"/>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1CC26EF5-0A54-4498-82E2-3ABF84E15CF5}"/>
              </a:ext>
            </a:extLst>
          </p:cNvPr>
          <p:cNvSpPr txBox="1"/>
          <p:nvPr/>
        </p:nvSpPr>
        <p:spPr>
          <a:xfrm>
            <a:off x="450355" y="61658"/>
            <a:ext cx="8263387" cy="6647974"/>
          </a:xfrm>
          <a:prstGeom prst="rect">
            <a:avLst/>
          </a:prstGeom>
          <a:noFill/>
        </p:spPr>
        <p:txBody>
          <a:bodyPr wrap="square">
            <a:spAutoFit/>
          </a:bodyPr>
          <a:lstStyle/>
          <a:p>
            <a:pPr algn="ctr"/>
            <a:r>
              <a:rPr lang="en-GB" sz="3200" b="1" dirty="0">
                <a:solidFill>
                  <a:srgbClr val="0432FF"/>
                </a:solidFill>
                <a:latin typeface="Mistral" panose="03090702030407020403" pitchFamily="66" charset="0"/>
              </a:rPr>
              <a:t>The Final Values Statements</a:t>
            </a:r>
          </a:p>
          <a:p>
            <a:pPr algn="ctr"/>
            <a:endParaRPr lang="en-GB" sz="2000" b="1" dirty="0">
              <a:solidFill>
                <a:srgbClr val="0432FF"/>
              </a:solidFill>
              <a:latin typeface="Calibri" panose="020F0502020204030204" pitchFamily="34" charset="0"/>
              <a:cs typeface="Calibri" panose="020F0502020204030204" pitchFamily="34" charset="0"/>
            </a:endParaRPr>
          </a:p>
          <a:p>
            <a:pPr algn="ctr"/>
            <a:r>
              <a:rPr lang="en-GB" sz="2000" b="1" dirty="0">
                <a:solidFill>
                  <a:schemeClr val="tx1">
                    <a:lumMod val="75000"/>
                    <a:lumOff val="25000"/>
                  </a:schemeClr>
                </a:solidFill>
                <a:latin typeface="Calibri" panose="020F0502020204030204" pitchFamily="34" charset="0"/>
                <a:cs typeface="Calibri" panose="020F0502020204030204" pitchFamily="34" charset="0"/>
              </a:rPr>
              <a:t>OUR VISION</a:t>
            </a:r>
          </a:p>
          <a:p>
            <a:pPr algn="ctr"/>
            <a:endParaRPr lang="en-GB" sz="1400"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GB" sz="2000" b="1" i="1" dirty="0">
                <a:solidFill>
                  <a:schemeClr val="tx1">
                    <a:lumMod val="75000"/>
                    <a:lumOff val="25000"/>
                  </a:schemeClr>
                </a:solidFill>
                <a:latin typeface="Calibri" panose="020F0502020204030204" pitchFamily="34" charset="0"/>
                <a:cs typeface="Calibri" panose="020F0502020204030204" pitchFamily="34" charset="0"/>
              </a:rPr>
              <a:t>To make it easier for the NHS to put patients first.</a:t>
            </a:r>
            <a:endParaRPr lang="en-GB" sz="2000"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GB" sz="2000" b="1" dirty="0">
                <a:solidFill>
                  <a:schemeClr val="tx1">
                    <a:lumMod val="75000"/>
                    <a:lumOff val="25000"/>
                  </a:schemeClr>
                </a:solidFill>
                <a:latin typeface="Calibri" panose="020F0502020204030204" pitchFamily="34" charset="0"/>
                <a:cs typeface="Calibri" panose="020F0502020204030204" pitchFamily="34" charset="0"/>
              </a:rPr>
              <a:t> </a:t>
            </a:r>
            <a:endParaRPr lang="en-GB" sz="2000"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GB" sz="2000" b="1" dirty="0">
                <a:solidFill>
                  <a:srgbClr val="009193"/>
                </a:solidFill>
                <a:latin typeface="Calibri" panose="020F0502020204030204" pitchFamily="34" charset="0"/>
                <a:cs typeface="Calibri" panose="020F0502020204030204" pitchFamily="34" charset="0"/>
              </a:rPr>
              <a:t>OUR PURPOSE</a:t>
            </a:r>
            <a:endParaRPr lang="en-GB" sz="2000" b="1" i="1" dirty="0">
              <a:solidFill>
                <a:srgbClr val="009193"/>
              </a:solidFill>
              <a:latin typeface="Calibri" panose="020F0502020204030204" pitchFamily="34" charset="0"/>
              <a:cs typeface="Calibri" panose="020F0502020204030204" pitchFamily="34" charset="0"/>
            </a:endParaRPr>
          </a:p>
          <a:p>
            <a:pPr algn="ctr"/>
            <a:endParaRPr lang="en-GB" sz="1400" dirty="0">
              <a:solidFill>
                <a:srgbClr val="009193"/>
              </a:solidFill>
              <a:latin typeface="Calibri" panose="020F0502020204030204" pitchFamily="34" charset="0"/>
              <a:cs typeface="Calibri" panose="020F0502020204030204" pitchFamily="34" charset="0"/>
            </a:endParaRPr>
          </a:p>
          <a:p>
            <a:pPr algn="ctr"/>
            <a:r>
              <a:rPr lang="en-GB" sz="2000" b="1" i="1" dirty="0">
                <a:solidFill>
                  <a:srgbClr val="009193"/>
                </a:solidFill>
                <a:latin typeface="Calibri" panose="020F0502020204030204" pitchFamily="34" charset="0"/>
                <a:cs typeface="Calibri" panose="020F0502020204030204" pitchFamily="34" charset="0"/>
              </a:rPr>
              <a:t>To help the NHS to save lives and improve health</a:t>
            </a:r>
            <a:r>
              <a:rPr lang="en-GB" sz="2000" dirty="0">
                <a:solidFill>
                  <a:srgbClr val="009193"/>
                </a:solidFill>
                <a:latin typeface="Calibri" panose="020F0502020204030204" pitchFamily="34" charset="0"/>
                <a:cs typeface="Calibri" panose="020F0502020204030204" pitchFamily="34" charset="0"/>
              </a:rPr>
              <a:t>.</a:t>
            </a:r>
          </a:p>
          <a:p>
            <a:pPr algn="ctr"/>
            <a:r>
              <a:rPr lang="en-GB" sz="2000" b="1"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a:p>
            <a:pPr algn="ctr"/>
            <a:r>
              <a:rPr lang="en-GB" sz="2000" b="1" dirty="0">
                <a:solidFill>
                  <a:srgbClr val="0432FF"/>
                </a:solidFill>
                <a:latin typeface="Calibri" panose="020F0502020204030204" pitchFamily="34" charset="0"/>
                <a:cs typeface="Calibri" panose="020F0502020204030204" pitchFamily="34" charset="0"/>
              </a:rPr>
              <a:t>OUR VALUES: GUIDING OUR FUTURE</a:t>
            </a:r>
            <a:endParaRPr lang="en-GB" sz="2000" dirty="0">
              <a:solidFill>
                <a:srgbClr val="0432FF"/>
              </a:solidFill>
              <a:latin typeface="Calibri" panose="020F0502020204030204" pitchFamily="34" charset="0"/>
              <a:cs typeface="Calibri" panose="020F0502020204030204" pitchFamily="34" charset="0"/>
            </a:endParaRPr>
          </a:p>
          <a:p>
            <a:pPr algn="ctr"/>
            <a:r>
              <a:rPr lang="en-GB" sz="1400" b="1" dirty="0">
                <a:solidFill>
                  <a:srgbClr val="0432FF"/>
                </a:solidFill>
                <a:latin typeface="Calibri" panose="020F0502020204030204" pitchFamily="34" charset="0"/>
                <a:cs typeface="Calibri" panose="020F0502020204030204" pitchFamily="34" charset="0"/>
              </a:rPr>
              <a:t> </a:t>
            </a:r>
            <a:endParaRPr lang="en-GB" sz="1400" dirty="0">
              <a:solidFill>
                <a:srgbClr val="0432FF"/>
              </a:solidFill>
              <a:latin typeface="Calibri" panose="020F0502020204030204" pitchFamily="34" charset="0"/>
              <a:cs typeface="Calibri" panose="020F0502020204030204" pitchFamily="34" charset="0"/>
            </a:endParaRPr>
          </a:p>
          <a:p>
            <a:pPr algn="ctr"/>
            <a:r>
              <a:rPr lang="en-GB" sz="2000" b="1" i="1" dirty="0">
                <a:solidFill>
                  <a:srgbClr val="0432FF"/>
                </a:solidFill>
                <a:latin typeface="Calibri" panose="020F0502020204030204" pitchFamily="34" charset="0"/>
                <a:cs typeface="Calibri" panose="020F0502020204030204" pitchFamily="34" charset="0"/>
              </a:rPr>
              <a:t>Trust: I treat others with respect and trust them to do their best for the organisation.</a:t>
            </a:r>
            <a:endParaRPr lang="en-GB" sz="2000" dirty="0">
              <a:solidFill>
                <a:srgbClr val="0432FF"/>
              </a:solidFill>
              <a:latin typeface="Calibri" panose="020F0502020204030204" pitchFamily="34" charset="0"/>
              <a:cs typeface="Calibri" panose="020F0502020204030204" pitchFamily="34" charset="0"/>
            </a:endParaRPr>
          </a:p>
          <a:p>
            <a:pPr algn="ctr"/>
            <a:r>
              <a:rPr lang="en-GB" sz="2000" b="1" i="1" dirty="0">
                <a:solidFill>
                  <a:srgbClr val="0432FF"/>
                </a:solidFill>
                <a:latin typeface="Calibri" panose="020F0502020204030204" pitchFamily="34" charset="0"/>
                <a:cs typeface="Calibri" panose="020F0502020204030204" pitchFamily="34" charset="0"/>
              </a:rPr>
              <a:t> </a:t>
            </a:r>
            <a:endParaRPr lang="en-GB" sz="2000" dirty="0">
              <a:solidFill>
                <a:srgbClr val="0432FF"/>
              </a:solidFill>
              <a:latin typeface="Calibri" panose="020F0502020204030204" pitchFamily="34" charset="0"/>
              <a:cs typeface="Calibri" panose="020F0502020204030204" pitchFamily="34" charset="0"/>
            </a:endParaRPr>
          </a:p>
          <a:p>
            <a:pPr algn="ctr"/>
            <a:r>
              <a:rPr lang="en-GB" sz="2000" b="1" i="1" dirty="0">
                <a:solidFill>
                  <a:srgbClr val="0432FF"/>
                </a:solidFill>
                <a:latin typeface="Calibri" panose="020F0502020204030204" pitchFamily="34" charset="0"/>
                <a:cs typeface="Calibri" panose="020F0502020204030204" pitchFamily="34" charset="0"/>
              </a:rPr>
              <a:t>Community: I belong to something bigger; I am accountable for my contribution across the organisation.</a:t>
            </a:r>
            <a:endParaRPr lang="en-GB" sz="2000" dirty="0">
              <a:solidFill>
                <a:srgbClr val="0432FF"/>
              </a:solidFill>
              <a:latin typeface="Calibri" panose="020F0502020204030204" pitchFamily="34" charset="0"/>
              <a:cs typeface="Calibri" panose="020F0502020204030204" pitchFamily="34" charset="0"/>
            </a:endParaRPr>
          </a:p>
          <a:p>
            <a:pPr algn="ctr"/>
            <a:r>
              <a:rPr lang="en-GB" sz="2000" b="1" i="1" dirty="0">
                <a:solidFill>
                  <a:srgbClr val="0432FF"/>
                </a:solidFill>
                <a:latin typeface="Calibri" panose="020F0502020204030204" pitchFamily="34" charset="0"/>
                <a:cs typeface="Calibri" panose="020F0502020204030204" pitchFamily="34" charset="0"/>
              </a:rPr>
              <a:t> </a:t>
            </a:r>
            <a:endParaRPr lang="en-GB" sz="2000" dirty="0">
              <a:solidFill>
                <a:srgbClr val="0432FF"/>
              </a:solidFill>
              <a:latin typeface="Calibri" panose="020F0502020204030204" pitchFamily="34" charset="0"/>
              <a:cs typeface="Calibri" panose="020F0502020204030204" pitchFamily="34" charset="0"/>
            </a:endParaRPr>
          </a:p>
          <a:p>
            <a:pPr algn="ctr"/>
            <a:r>
              <a:rPr lang="en-GB" sz="2000" b="1" i="1" dirty="0">
                <a:solidFill>
                  <a:srgbClr val="0432FF"/>
                </a:solidFill>
                <a:latin typeface="Calibri" panose="020F0502020204030204" pitchFamily="34" charset="0"/>
                <a:cs typeface="Calibri" panose="020F0502020204030204" pitchFamily="34" charset="0"/>
              </a:rPr>
              <a:t>Authenticity: I am honest, clear and kind in all my interactions and communication with others.</a:t>
            </a:r>
            <a:endParaRPr lang="en-GB" sz="2000" dirty="0">
              <a:solidFill>
                <a:srgbClr val="0432FF"/>
              </a:solidFill>
              <a:latin typeface="Calibri" panose="020F0502020204030204" pitchFamily="34" charset="0"/>
              <a:cs typeface="Calibri" panose="020F0502020204030204" pitchFamily="34" charset="0"/>
            </a:endParaRPr>
          </a:p>
          <a:p>
            <a:pPr algn="ctr"/>
            <a:endParaRPr lang="en-GB" sz="3200" b="1" dirty="0">
              <a:solidFill>
                <a:srgbClr val="0432FF"/>
              </a:solidFill>
              <a:latin typeface="Mistral" panose="03090702030407020403" pitchFamily="66" charset="0"/>
            </a:endParaRPr>
          </a:p>
        </p:txBody>
      </p:sp>
      <p:pic>
        <p:nvPicPr>
          <p:cNvPr id="4" name="Picture 3" descr="A logo of a company&#10;&#10;AI-generated content may be incorrect.">
            <a:extLst>
              <a:ext uri="{FF2B5EF4-FFF2-40B4-BE49-F238E27FC236}">
                <a16:creationId xmlns:a16="http://schemas.microsoft.com/office/drawing/2014/main" id="{AF9CCA3B-AECC-4433-3BBA-2241D3370F25}"/>
              </a:ext>
            </a:extLst>
          </p:cNvPr>
          <p:cNvPicPr>
            <a:picLocks noChangeAspect="1"/>
          </p:cNvPicPr>
          <p:nvPr/>
        </p:nvPicPr>
        <p:blipFill>
          <a:blip r:embed="rId3"/>
          <a:stretch>
            <a:fillRect/>
          </a:stretch>
        </p:blipFill>
        <p:spPr>
          <a:xfrm>
            <a:off x="154272" y="61658"/>
            <a:ext cx="1139269" cy="1139269"/>
          </a:xfrm>
          <a:prstGeom prst="rect">
            <a:avLst/>
          </a:prstGeom>
        </p:spPr>
      </p:pic>
      <p:sp>
        <p:nvSpPr>
          <p:cNvPr id="3" name="Freeform 2">
            <a:extLst>
              <a:ext uri="{FF2B5EF4-FFF2-40B4-BE49-F238E27FC236}">
                <a16:creationId xmlns:a16="http://schemas.microsoft.com/office/drawing/2014/main" id="{926FE2E5-B174-D878-62CE-EF932BB285BD}"/>
              </a:ext>
            </a:extLst>
          </p:cNvPr>
          <p:cNvSpPr/>
          <p:nvPr/>
        </p:nvSpPr>
        <p:spPr>
          <a:xfrm>
            <a:off x="-1" y="6356732"/>
            <a:ext cx="9144001" cy="531943"/>
          </a:xfrm>
          <a:custGeom>
            <a:avLst/>
            <a:gdLst>
              <a:gd name="connsiteX0" fmla="*/ 0 w 9165772"/>
              <a:gd name="connsiteY0" fmla="*/ 2211614 h 2385785"/>
              <a:gd name="connsiteX1" fmla="*/ 283029 w 9165772"/>
              <a:gd name="connsiteY1" fmla="*/ 2200728 h 2385785"/>
              <a:gd name="connsiteX2" fmla="*/ 555172 w 9165772"/>
              <a:gd name="connsiteY2" fmla="*/ 2200728 h 2385785"/>
              <a:gd name="connsiteX3" fmla="*/ 2830286 w 9165772"/>
              <a:gd name="connsiteY3" fmla="*/ 1090385 h 2385785"/>
              <a:gd name="connsiteX4" fmla="*/ 3853543 w 9165772"/>
              <a:gd name="connsiteY4" fmla="*/ 1830614 h 2385785"/>
              <a:gd name="connsiteX5" fmla="*/ 4495800 w 9165772"/>
              <a:gd name="connsiteY5" fmla="*/ 1787071 h 2385785"/>
              <a:gd name="connsiteX6" fmla="*/ 5802086 w 9165772"/>
              <a:gd name="connsiteY6" fmla="*/ 1123042 h 2385785"/>
              <a:gd name="connsiteX7" fmla="*/ 6531429 w 9165772"/>
              <a:gd name="connsiteY7" fmla="*/ 840014 h 2385785"/>
              <a:gd name="connsiteX8" fmla="*/ 7772400 w 9165772"/>
              <a:gd name="connsiteY8" fmla="*/ 1602014 h 2385785"/>
              <a:gd name="connsiteX9" fmla="*/ 8240486 w 9165772"/>
              <a:gd name="connsiteY9" fmla="*/ 1427842 h 2385785"/>
              <a:gd name="connsiteX10" fmla="*/ 6912429 w 9165772"/>
              <a:gd name="connsiteY10" fmla="*/ 34471 h 2385785"/>
              <a:gd name="connsiteX11" fmla="*/ 9165772 w 9165772"/>
              <a:gd name="connsiteY11" fmla="*/ 1221014 h 238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5772" h="2385785">
                <a:moveTo>
                  <a:pt x="0" y="2211614"/>
                </a:moveTo>
                <a:lnTo>
                  <a:pt x="283029" y="2200728"/>
                </a:lnTo>
                <a:cubicBezTo>
                  <a:pt x="375558" y="2198914"/>
                  <a:pt x="130629" y="2385785"/>
                  <a:pt x="555172" y="2200728"/>
                </a:cubicBezTo>
                <a:cubicBezTo>
                  <a:pt x="979715" y="2015671"/>
                  <a:pt x="2280558" y="1152071"/>
                  <a:pt x="2830286" y="1090385"/>
                </a:cubicBezTo>
                <a:cubicBezTo>
                  <a:pt x="3380014" y="1028699"/>
                  <a:pt x="3575957" y="1714500"/>
                  <a:pt x="3853543" y="1830614"/>
                </a:cubicBezTo>
                <a:cubicBezTo>
                  <a:pt x="4131129" y="1946728"/>
                  <a:pt x="4171043" y="1905000"/>
                  <a:pt x="4495800" y="1787071"/>
                </a:cubicBezTo>
                <a:cubicBezTo>
                  <a:pt x="4820557" y="1669142"/>
                  <a:pt x="5462814" y="1280885"/>
                  <a:pt x="5802086" y="1123042"/>
                </a:cubicBezTo>
                <a:cubicBezTo>
                  <a:pt x="6141358" y="965199"/>
                  <a:pt x="6203043" y="760185"/>
                  <a:pt x="6531429" y="840014"/>
                </a:cubicBezTo>
                <a:cubicBezTo>
                  <a:pt x="6859815" y="919843"/>
                  <a:pt x="7487557" y="1504043"/>
                  <a:pt x="7772400" y="1602014"/>
                </a:cubicBezTo>
                <a:cubicBezTo>
                  <a:pt x="8057243" y="1699985"/>
                  <a:pt x="8383814" y="1689099"/>
                  <a:pt x="8240486" y="1427842"/>
                </a:cubicBezTo>
                <a:cubicBezTo>
                  <a:pt x="8097158" y="1166585"/>
                  <a:pt x="6758215" y="68942"/>
                  <a:pt x="6912429" y="34471"/>
                </a:cubicBezTo>
                <a:cubicBezTo>
                  <a:pt x="7066643" y="0"/>
                  <a:pt x="8116207" y="610507"/>
                  <a:pt x="9165772" y="1221014"/>
                </a:cubicBezTo>
              </a:path>
            </a:pathLst>
          </a:cu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62" dirty="0">
              <a:solidFill>
                <a:schemeClr val="bg2">
                  <a:lumMod val="50000"/>
                </a:schemeClr>
              </a:solidFill>
            </a:endParaRPr>
          </a:p>
        </p:txBody>
      </p:sp>
    </p:spTree>
    <p:extLst>
      <p:ext uri="{BB962C8B-B14F-4D97-AF65-F5344CB8AC3E}">
        <p14:creationId xmlns:p14="http://schemas.microsoft.com/office/powerpoint/2010/main" val="4251082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0EBF7-D490-372B-0CD1-BC3015A32A0B}"/>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D85362D6-0708-6CCD-4D98-24AB57C3E75E}"/>
              </a:ext>
            </a:extLst>
          </p:cNvPr>
          <p:cNvSpPr txBox="1"/>
          <p:nvPr/>
        </p:nvSpPr>
        <p:spPr>
          <a:xfrm>
            <a:off x="352540" y="61658"/>
            <a:ext cx="8582140" cy="6001643"/>
          </a:xfrm>
          <a:prstGeom prst="rect">
            <a:avLst/>
          </a:prstGeom>
          <a:noFill/>
        </p:spPr>
        <p:txBody>
          <a:bodyPr wrap="square">
            <a:spAutoFit/>
          </a:bodyPr>
          <a:lstStyle/>
          <a:p>
            <a:pPr algn="ctr"/>
            <a:r>
              <a:rPr lang="en-GB" sz="3200" b="1" dirty="0">
                <a:solidFill>
                  <a:srgbClr val="0432FF"/>
                </a:solidFill>
                <a:latin typeface="Mistral" panose="03090702030407020403" pitchFamily="66" charset="0"/>
              </a:rPr>
              <a:t>The Universal Behaviours</a:t>
            </a:r>
          </a:p>
          <a:p>
            <a:pPr algn="ctr"/>
            <a:endParaRPr lang="en-GB" sz="2000" b="1" dirty="0">
              <a:solidFill>
                <a:srgbClr val="0432FF"/>
              </a:solidFill>
              <a:latin typeface="Calibri" panose="020F0502020204030204" pitchFamily="34" charset="0"/>
              <a:cs typeface="Calibri" panose="020F0502020204030204" pitchFamily="34" charset="0"/>
            </a:endParaRPr>
          </a:p>
          <a:p>
            <a:pPr algn="ctr"/>
            <a:endParaRPr lang="en-GB" sz="2000" b="1" dirty="0">
              <a:solidFill>
                <a:srgbClr val="0432FF"/>
              </a:solidFill>
              <a:latin typeface="Calibri" panose="020F0502020204030204" pitchFamily="34" charset="0"/>
              <a:cs typeface="Calibri" panose="020F0502020204030204" pitchFamily="34" charset="0"/>
            </a:endParaRPr>
          </a:p>
          <a:p>
            <a:pPr algn="ctr"/>
            <a:r>
              <a:rPr lang="en-GB" sz="2000" b="1" dirty="0">
                <a:solidFill>
                  <a:schemeClr val="tx1">
                    <a:lumMod val="75000"/>
                    <a:lumOff val="25000"/>
                  </a:schemeClr>
                </a:solidFill>
                <a:latin typeface="Calibri" panose="020F0502020204030204" pitchFamily="34" charset="0"/>
                <a:cs typeface="Calibri" panose="020F0502020204030204" pitchFamily="34" charset="0"/>
              </a:rPr>
              <a:t>Each of the behaviours statements is designed to apply to everyone irrespective of grade or place in the organisation: </a:t>
            </a:r>
            <a:r>
              <a:rPr lang="en-GB" sz="2000" b="1" i="1" dirty="0">
                <a:solidFill>
                  <a:schemeClr val="tx1">
                    <a:lumMod val="75000"/>
                    <a:lumOff val="25000"/>
                  </a:schemeClr>
                </a:solidFill>
                <a:latin typeface="Calibri" panose="020F0502020204030204" pitchFamily="34" charset="0"/>
                <a:cs typeface="Calibri" panose="020F0502020204030204" pitchFamily="34" charset="0"/>
              </a:rPr>
              <a:t>shaping equity.</a:t>
            </a:r>
            <a:endParaRPr lang="en-GB" sz="2000" i="1"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GB" sz="2000" b="1" dirty="0">
                <a:solidFill>
                  <a:schemeClr val="tx1">
                    <a:lumMod val="75000"/>
                    <a:lumOff val="25000"/>
                  </a:schemeClr>
                </a:solidFill>
                <a:latin typeface="Calibri" panose="020F0502020204030204" pitchFamily="34" charset="0"/>
                <a:cs typeface="Calibri" panose="020F0502020204030204" pitchFamily="34" charset="0"/>
              </a:rPr>
              <a:t> </a:t>
            </a:r>
            <a:endParaRPr lang="en-GB" sz="2000"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GB" sz="2000" b="1" dirty="0">
                <a:solidFill>
                  <a:srgbClr val="009193"/>
                </a:solidFill>
                <a:latin typeface="Calibri" panose="020F0502020204030204" pitchFamily="34" charset="0"/>
                <a:cs typeface="Calibri" panose="020F0502020204030204" pitchFamily="34" charset="0"/>
              </a:rPr>
              <a:t>The behaviour statements are aligned to research around factors and behaviours that grow motivation, trust and communities of practice: </a:t>
            </a:r>
            <a:r>
              <a:rPr lang="en-GB" sz="2000" b="1" i="1" dirty="0">
                <a:solidFill>
                  <a:srgbClr val="009193"/>
                </a:solidFill>
                <a:latin typeface="Calibri" panose="020F0502020204030204" pitchFamily="34" charset="0"/>
                <a:cs typeface="Calibri" panose="020F0502020204030204" pitchFamily="34" charset="0"/>
              </a:rPr>
              <a:t>feeding the values.</a:t>
            </a:r>
            <a:endParaRPr lang="en-GB" sz="2000" i="1" dirty="0">
              <a:solidFill>
                <a:srgbClr val="009193"/>
              </a:solidFill>
              <a:latin typeface="Calibri" panose="020F0502020204030204" pitchFamily="34" charset="0"/>
              <a:cs typeface="Calibri" panose="020F0502020204030204" pitchFamily="34" charset="0"/>
            </a:endParaRPr>
          </a:p>
          <a:p>
            <a:pPr algn="ctr"/>
            <a:r>
              <a:rPr lang="en-GB" sz="2000" b="1"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a:p>
            <a:pPr algn="ctr"/>
            <a:r>
              <a:rPr lang="en-GB" sz="2000" b="1" dirty="0">
                <a:solidFill>
                  <a:srgbClr val="0432FF"/>
                </a:solidFill>
                <a:latin typeface="Calibri" panose="020F0502020204030204" pitchFamily="34" charset="0"/>
                <a:cs typeface="Calibri" panose="020F0502020204030204" pitchFamily="34" charset="0"/>
              </a:rPr>
              <a:t>The behaviour statements will be supported by development conversations for every person in the business and are aligned to Leadership Development: </a:t>
            </a:r>
            <a:r>
              <a:rPr lang="en-GB" sz="2000" b="1" i="1" dirty="0">
                <a:solidFill>
                  <a:srgbClr val="0432FF"/>
                </a:solidFill>
                <a:latin typeface="Calibri" panose="020F0502020204030204" pitchFamily="34" charset="0"/>
                <a:cs typeface="Calibri" panose="020F0502020204030204" pitchFamily="34" charset="0"/>
              </a:rPr>
              <a:t>creating consistency.</a:t>
            </a:r>
          </a:p>
          <a:p>
            <a:pPr algn="ctr"/>
            <a:endParaRPr lang="en-GB" sz="2000" b="1" i="1" dirty="0">
              <a:solidFill>
                <a:srgbClr val="0432FF"/>
              </a:solidFill>
              <a:latin typeface="Calibri" panose="020F0502020204030204" pitchFamily="34" charset="0"/>
              <a:cs typeface="Calibri" panose="020F0502020204030204" pitchFamily="34" charset="0"/>
            </a:endParaRPr>
          </a:p>
          <a:p>
            <a:pPr algn="ctr"/>
            <a:r>
              <a:rPr lang="en-GB" sz="2000" b="1" dirty="0">
                <a:solidFill>
                  <a:schemeClr val="tx1">
                    <a:lumMod val="75000"/>
                    <a:lumOff val="25000"/>
                  </a:schemeClr>
                </a:solidFill>
                <a:latin typeface="Calibri" panose="020F0502020204030204" pitchFamily="34" charset="0"/>
                <a:cs typeface="Calibri" panose="020F0502020204030204" pitchFamily="34" charset="0"/>
              </a:rPr>
              <a:t>The behaviours statements define the ‘how’ everyone is expected to behave providing a framework for feedback and growth: </a:t>
            </a:r>
            <a:r>
              <a:rPr lang="en-GB" sz="2000" b="1" i="1" dirty="0">
                <a:solidFill>
                  <a:schemeClr val="tx1">
                    <a:lumMod val="75000"/>
                    <a:lumOff val="25000"/>
                  </a:schemeClr>
                </a:solidFill>
                <a:latin typeface="Calibri" panose="020F0502020204030204" pitchFamily="34" charset="0"/>
                <a:cs typeface="Calibri" panose="020F0502020204030204" pitchFamily="34" charset="0"/>
              </a:rPr>
              <a:t>defining a safe and productive working environment. </a:t>
            </a:r>
            <a:endParaRPr lang="en-GB" sz="2000" i="1"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GB" sz="3200" b="1" i="1" dirty="0">
              <a:solidFill>
                <a:srgbClr val="0432FF"/>
              </a:solidFill>
              <a:latin typeface="Mistral" panose="03090702030407020403" pitchFamily="66" charset="0"/>
            </a:endParaRPr>
          </a:p>
        </p:txBody>
      </p:sp>
      <p:sp>
        <p:nvSpPr>
          <p:cNvPr id="3" name="Freeform 2">
            <a:extLst>
              <a:ext uri="{FF2B5EF4-FFF2-40B4-BE49-F238E27FC236}">
                <a16:creationId xmlns:a16="http://schemas.microsoft.com/office/drawing/2014/main" id="{8120CB87-6D64-0717-6679-4EBD298FBF06}"/>
              </a:ext>
            </a:extLst>
          </p:cNvPr>
          <p:cNvSpPr/>
          <p:nvPr/>
        </p:nvSpPr>
        <p:spPr>
          <a:xfrm>
            <a:off x="-1" y="6356732"/>
            <a:ext cx="9144001" cy="531943"/>
          </a:xfrm>
          <a:custGeom>
            <a:avLst/>
            <a:gdLst>
              <a:gd name="connsiteX0" fmla="*/ 0 w 9165772"/>
              <a:gd name="connsiteY0" fmla="*/ 2211614 h 2385785"/>
              <a:gd name="connsiteX1" fmla="*/ 283029 w 9165772"/>
              <a:gd name="connsiteY1" fmla="*/ 2200728 h 2385785"/>
              <a:gd name="connsiteX2" fmla="*/ 555172 w 9165772"/>
              <a:gd name="connsiteY2" fmla="*/ 2200728 h 2385785"/>
              <a:gd name="connsiteX3" fmla="*/ 2830286 w 9165772"/>
              <a:gd name="connsiteY3" fmla="*/ 1090385 h 2385785"/>
              <a:gd name="connsiteX4" fmla="*/ 3853543 w 9165772"/>
              <a:gd name="connsiteY4" fmla="*/ 1830614 h 2385785"/>
              <a:gd name="connsiteX5" fmla="*/ 4495800 w 9165772"/>
              <a:gd name="connsiteY5" fmla="*/ 1787071 h 2385785"/>
              <a:gd name="connsiteX6" fmla="*/ 5802086 w 9165772"/>
              <a:gd name="connsiteY6" fmla="*/ 1123042 h 2385785"/>
              <a:gd name="connsiteX7" fmla="*/ 6531429 w 9165772"/>
              <a:gd name="connsiteY7" fmla="*/ 840014 h 2385785"/>
              <a:gd name="connsiteX8" fmla="*/ 7772400 w 9165772"/>
              <a:gd name="connsiteY8" fmla="*/ 1602014 h 2385785"/>
              <a:gd name="connsiteX9" fmla="*/ 8240486 w 9165772"/>
              <a:gd name="connsiteY9" fmla="*/ 1427842 h 2385785"/>
              <a:gd name="connsiteX10" fmla="*/ 6912429 w 9165772"/>
              <a:gd name="connsiteY10" fmla="*/ 34471 h 2385785"/>
              <a:gd name="connsiteX11" fmla="*/ 9165772 w 9165772"/>
              <a:gd name="connsiteY11" fmla="*/ 1221014 h 238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5772" h="2385785">
                <a:moveTo>
                  <a:pt x="0" y="2211614"/>
                </a:moveTo>
                <a:lnTo>
                  <a:pt x="283029" y="2200728"/>
                </a:lnTo>
                <a:cubicBezTo>
                  <a:pt x="375558" y="2198914"/>
                  <a:pt x="130629" y="2385785"/>
                  <a:pt x="555172" y="2200728"/>
                </a:cubicBezTo>
                <a:cubicBezTo>
                  <a:pt x="979715" y="2015671"/>
                  <a:pt x="2280558" y="1152071"/>
                  <a:pt x="2830286" y="1090385"/>
                </a:cubicBezTo>
                <a:cubicBezTo>
                  <a:pt x="3380014" y="1028699"/>
                  <a:pt x="3575957" y="1714500"/>
                  <a:pt x="3853543" y="1830614"/>
                </a:cubicBezTo>
                <a:cubicBezTo>
                  <a:pt x="4131129" y="1946728"/>
                  <a:pt x="4171043" y="1905000"/>
                  <a:pt x="4495800" y="1787071"/>
                </a:cubicBezTo>
                <a:cubicBezTo>
                  <a:pt x="4820557" y="1669142"/>
                  <a:pt x="5462814" y="1280885"/>
                  <a:pt x="5802086" y="1123042"/>
                </a:cubicBezTo>
                <a:cubicBezTo>
                  <a:pt x="6141358" y="965199"/>
                  <a:pt x="6203043" y="760185"/>
                  <a:pt x="6531429" y="840014"/>
                </a:cubicBezTo>
                <a:cubicBezTo>
                  <a:pt x="6859815" y="919843"/>
                  <a:pt x="7487557" y="1504043"/>
                  <a:pt x="7772400" y="1602014"/>
                </a:cubicBezTo>
                <a:cubicBezTo>
                  <a:pt x="8057243" y="1699985"/>
                  <a:pt x="8383814" y="1689099"/>
                  <a:pt x="8240486" y="1427842"/>
                </a:cubicBezTo>
                <a:cubicBezTo>
                  <a:pt x="8097158" y="1166585"/>
                  <a:pt x="6758215" y="68942"/>
                  <a:pt x="6912429" y="34471"/>
                </a:cubicBezTo>
                <a:cubicBezTo>
                  <a:pt x="7066643" y="0"/>
                  <a:pt x="8116207" y="610507"/>
                  <a:pt x="9165772" y="1221014"/>
                </a:cubicBezTo>
              </a:path>
            </a:pathLst>
          </a:cu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62" dirty="0">
              <a:solidFill>
                <a:schemeClr val="bg2">
                  <a:lumMod val="50000"/>
                </a:schemeClr>
              </a:solidFill>
            </a:endParaRPr>
          </a:p>
        </p:txBody>
      </p:sp>
    </p:spTree>
    <p:extLst>
      <p:ext uri="{BB962C8B-B14F-4D97-AF65-F5344CB8AC3E}">
        <p14:creationId xmlns:p14="http://schemas.microsoft.com/office/powerpoint/2010/main" val="100895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D363D-7F05-1295-48FE-386FAB2EF521}"/>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0F1C6B11-7293-9A27-7FEB-CB875F7A58D5}"/>
              </a:ext>
            </a:extLst>
          </p:cNvPr>
          <p:cNvSpPr txBox="1"/>
          <p:nvPr/>
        </p:nvSpPr>
        <p:spPr>
          <a:xfrm>
            <a:off x="352540" y="61658"/>
            <a:ext cx="8582140" cy="6617196"/>
          </a:xfrm>
          <a:prstGeom prst="rect">
            <a:avLst/>
          </a:prstGeom>
          <a:noFill/>
        </p:spPr>
        <p:txBody>
          <a:bodyPr wrap="square">
            <a:spAutoFit/>
          </a:bodyPr>
          <a:lstStyle/>
          <a:p>
            <a:pPr algn="ctr"/>
            <a:r>
              <a:rPr lang="en-GB" sz="3200" b="1" dirty="0">
                <a:solidFill>
                  <a:srgbClr val="0432FF"/>
                </a:solidFill>
                <a:latin typeface="Mistral" panose="03090702030407020403" pitchFamily="66" charset="0"/>
              </a:rPr>
              <a:t>The Universal Behaviours</a:t>
            </a:r>
          </a:p>
          <a:p>
            <a:pPr algn="ctr"/>
            <a:endParaRPr lang="en-GB" sz="2000" b="1" dirty="0">
              <a:solidFill>
                <a:srgbClr val="0432FF"/>
              </a:solidFill>
              <a:latin typeface="Calibri" panose="020F0502020204030204" pitchFamily="34" charset="0"/>
              <a:cs typeface="Calibri" panose="020F0502020204030204" pitchFamily="34" charset="0"/>
            </a:endParaRPr>
          </a:p>
          <a:p>
            <a:pPr algn="ctr"/>
            <a:endParaRPr lang="en-GB" sz="2000" b="1" dirty="0">
              <a:solidFill>
                <a:srgbClr val="0432FF"/>
              </a:solidFill>
              <a:latin typeface="Calibri" panose="020F0502020204030204" pitchFamily="34" charset="0"/>
              <a:cs typeface="Calibri" panose="020F0502020204030204" pitchFamily="34" charset="0"/>
            </a:endParaRPr>
          </a:p>
          <a:p>
            <a:pPr algn="ctr"/>
            <a:r>
              <a:rPr lang="en-GB" sz="2000" b="1" dirty="0">
                <a:solidFill>
                  <a:srgbClr val="0432FF"/>
                </a:solidFill>
                <a:latin typeface="Calibri" panose="020F0502020204030204" pitchFamily="34" charset="0"/>
                <a:cs typeface="Calibri" panose="020F0502020204030204" pitchFamily="34" charset="0"/>
              </a:rPr>
              <a:t>OUR UNIVERSAL BEHAVIOURS: CO-CREATING OUR FUTURE</a:t>
            </a:r>
            <a:endParaRPr lang="en-GB" sz="2000" dirty="0">
              <a:solidFill>
                <a:srgbClr val="0432FF"/>
              </a:solidFill>
              <a:latin typeface="Calibri" panose="020F0502020204030204" pitchFamily="34" charset="0"/>
              <a:cs typeface="Calibri" panose="020F0502020204030204" pitchFamily="34" charset="0"/>
            </a:endParaRPr>
          </a:p>
          <a:p>
            <a:pPr algn="ctr"/>
            <a:r>
              <a:rPr lang="en-GB" sz="2000" b="1"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a:p>
            <a:pPr algn="ctr"/>
            <a:r>
              <a:rPr lang="en-GB" sz="2000" b="1" i="1" dirty="0">
                <a:solidFill>
                  <a:schemeClr val="tx1">
                    <a:lumMod val="75000"/>
                    <a:lumOff val="25000"/>
                  </a:schemeClr>
                </a:solidFill>
                <a:latin typeface="Calibri" panose="020F0502020204030204" pitchFamily="34" charset="0"/>
                <a:cs typeface="Calibri" panose="020F0502020204030204" pitchFamily="34" charset="0"/>
              </a:rPr>
              <a:t>I demonstrate respect for the thinking and intentions of others, providing and asking for feedback.</a:t>
            </a:r>
            <a:endParaRPr lang="en-GB" sz="2000"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GB" sz="2000" b="1" i="1"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a:p>
            <a:pPr algn="ctr"/>
            <a:r>
              <a:rPr lang="en-GB" sz="2000" b="1" i="1" dirty="0">
                <a:solidFill>
                  <a:srgbClr val="009193"/>
                </a:solidFill>
                <a:latin typeface="Calibri" panose="020F0502020204030204" pitchFamily="34" charset="0"/>
                <a:cs typeface="Calibri" panose="020F0502020204030204" pitchFamily="34" charset="0"/>
              </a:rPr>
              <a:t>I play to my strengths and encourage others to do so, to deliver excellence.</a:t>
            </a:r>
            <a:endParaRPr lang="en-GB" sz="2000" dirty="0">
              <a:solidFill>
                <a:srgbClr val="009193"/>
              </a:solidFill>
              <a:latin typeface="Calibri" panose="020F0502020204030204" pitchFamily="34" charset="0"/>
              <a:cs typeface="Calibri" panose="020F0502020204030204" pitchFamily="34" charset="0"/>
            </a:endParaRPr>
          </a:p>
          <a:p>
            <a:pPr algn="ctr"/>
            <a:r>
              <a:rPr lang="en-GB" sz="2000" b="1" i="1"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a:p>
            <a:pPr algn="ctr"/>
            <a:r>
              <a:rPr lang="en-GB" sz="2000" b="1" i="1" dirty="0">
                <a:solidFill>
                  <a:srgbClr val="0432FF"/>
                </a:solidFill>
                <a:latin typeface="Calibri" panose="020F0502020204030204" pitchFamily="34" charset="0"/>
                <a:cs typeface="Calibri" panose="020F0502020204030204" pitchFamily="34" charset="0"/>
              </a:rPr>
              <a:t>I take responsibility for my wellbeing and contribute  to the wellbeing of others.</a:t>
            </a:r>
            <a:endParaRPr lang="en-GB" sz="2000" dirty="0">
              <a:solidFill>
                <a:srgbClr val="0432FF"/>
              </a:solidFill>
              <a:latin typeface="Calibri" panose="020F0502020204030204" pitchFamily="34" charset="0"/>
              <a:cs typeface="Calibri" panose="020F0502020204030204" pitchFamily="34" charset="0"/>
            </a:endParaRPr>
          </a:p>
          <a:p>
            <a:pPr algn="ctr"/>
            <a:r>
              <a:rPr lang="en-GB" sz="2000" b="1" i="1" dirty="0">
                <a:solidFill>
                  <a:srgbClr val="0432FF"/>
                </a:solidFill>
                <a:latin typeface="Calibri" panose="020F0502020204030204" pitchFamily="34" charset="0"/>
                <a:cs typeface="Calibri" panose="020F0502020204030204" pitchFamily="34" charset="0"/>
              </a:rPr>
              <a:t> </a:t>
            </a:r>
            <a:endParaRPr lang="en-GB" sz="2000" dirty="0">
              <a:solidFill>
                <a:srgbClr val="0432FF"/>
              </a:solidFill>
              <a:latin typeface="Calibri" panose="020F0502020204030204" pitchFamily="34" charset="0"/>
              <a:cs typeface="Calibri" panose="020F0502020204030204" pitchFamily="34" charset="0"/>
            </a:endParaRPr>
          </a:p>
          <a:p>
            <a:pPr algn="ctr"/>
            <a:r>
              <a:rPr lang="en-GB" sz="2000" b="1" i="1" dirty="0">
                <a:solidFill>
                  <a:schemeClr val="tx1">
                    <a:lumMod val="75000"/>
                    <a:lumOff val="25000"/>
                  </a:schemeClr>
                </a:solidFill>
                <a:latin typeface="Calibri" panose="020F0502020204030204" pitchFamily="34" charset="0"/>
                <a:cs typeface="Calibri" panose="020F0502020204030204" pitchFamily="34" charset="0"/>
              </a:rPr>
              <a:t> I am accountable for my contribution and jointly responsible for my team’s performance.</a:t>
            </a:r>
            <a:endParaRPr lang="en-GB" sz="2000"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GB" sz="2000" b="1" i="1"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a:p>
            <a:pPr algn="ctr"/>
            <a:r>
              <a:rPr lang="en-GB" sz="2000" b="1" i="1" dirty="0">
                <a:solidFill>
                  <a:srgbClr val="009193"/>
                </a:solidFill>
                <a:latin typeface="Calibri" panose="020F0502020204030204" pitchFamily="34" charset="0"/>
                <a:cs typeface="Calibri" panose="020F0502020204030204" pitchFamily="34" charset="0"/>
              </a:rPr>
              <a:t>I am responsible for my communication and the impact I have.</a:t>
            </a:r>
            <a:endParaRPr lang="en-GB" sz="2000" dirty="0">
              <a:solidFill>
                <a:srgbClr val="009193"/>
              </a:solidFill>
              <a:latin typeface="Calibri" panose="020F0502020204030204" pitchFamily="34" charset="0"/>
              <a:cs typeface="Calibri" panose="020F0502020204030204" pitchFamily="34" charset="0"/>
            </a:endParaRPr>
          </a:p>
          <a:p>
            <a:pPr algn="ctr"/>
            <a:r>
              <a:rPr lang="en-GB" sz="2000" b="1"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a:p>
            <a:pPr algn="ctr"/>
            <a:r>
              <a:rPr lang="en-GB" sz="2000" b="1" i="1" dirty="0">
                <a:solidFill>
                  <a:srgbClr val="0432FF"/>
                </a:solidFill>
                <a:latin typeface="Calibri" panose="020F0502020204030204" pitchFamily="34" charset="0"/>
                <a:cs typeface="Calibri" panose="020F0502020204030204" pitchFamily="34" charset="0"/>
              </a:rPr>
              <a:t>I use my voice positively to share ideas, thoughts and concerns, contributing to transparency in my team and </a:t>
            </a:r>
            <a:r>
              <a:rPr lang="en-GB" sz="2000" b="1" i="1">
                <a:solidFill>
                  <a:srgbClr val="0432FF"/>
                </a:solidFill>
                <a:latin typeface="Calibri" panose="020F0502020204030204" pitchFamily="34" charset="0"/>
                <a:cs typeface="Calibri" panose="020F0502020204030204" pitchFamily="34" charset="0"/>
              </a:rPr>
              <a:t>wider relationships.  </a:t>
            </a:r>
            <a:endParaRPr lang="en-GB" sz="2000" dirty="0">
              <a:solidFill>
                <a:srgbClr val="0432FF"/>
              </a:solidFill>
              <a:latin typeface="Calibri" panose="020F0502020204030204" pitchFamily="34" charset="0"/>
              <a:cs typeface="Calibri" panose="020F0502020204030204" pitchFamily="34" charset="0"/>
            </a:endParaRPr>
          </a:p>
          <a:p>
            <a:pPr algn="ctr"/>
            <a:endParaRPr lang="en-GB" sz="3200" b="1" i="1" dirty="0">
              <a:solidFill>
                <a:srgbClr val="0432FF"/>
              </a:solidFill>
              <a:latin typeface="Mistral" panose="03090702030407020403" pitchFamily="66" charset="0"/>
            </a:endParaRPr>
          </a:p>
        </p:txBody>
      </p:sp>
      <p:sp>
        <p:nvSpPr>
          <p:cNvPr id="3" name="Freeform 2">
            <a:extLst>
              <a:ext uri="{FF2B5EF4-FFF2-40B4-BE49-F238E27FC236}">
                <a16:creationId xmlns:a16="http://schemas.microsoft.com/office/drawing/2014/main" id="{A2028839-3431-D91C-7C7E-A459F987E190}"/>
              </a:ext>
            </a:extLst>
          </p:cNvPr>
          <p:cNvSpPr/>
          <p:nvPr/>
        </p:nvSpPr>
        <p:spPr>
          <a:xfrm>
            <a:off x="-1" y="6356732"/>
            <a:ext cx="9144001" cy="531943"/>
          </a:xfrm>
          <a:custGeom>
            <a:avLst/>
            <a:gdLst>
              <a:gd name="connsiteX0" fmla="*/ 0 w 9165772"/>
              <a:gd name="connsiteY0" fmla="*/ 2211614 h 2385785"/>
              <a:gd name="connsiteX1" fmla="*/ 283029 w 9165772"/>
              <a:gd name="connsiteY1" fmla="*/ 2200728 h 2385785"/>
              <a:gd name="connsiteX2" fmla="*/ 555172 w 9165772"/>
              <a:gd name="connsiteY2" fmla="*/ 2200728 h 2385785"/>
              <a:gd name="connsiteX3" fmla="*/ 2830286 w 9165772"/>
              <a:gd name="connsiteY3" fmla="*/ 1090385 h 2385785"/>
              <a:gd name="connsiteX4" fmla="*/ 3853543 w 9165772"/>
              <a:gd name="connsiteY4" fmla="*/ 1830614 h 2385785"/>
              <a:gd name="connsiteX5" fmla="*/ 4495800 w 9165772"/>
              <a:gd name="connsiteY5" fmla="*/ 1787071 h 2385785"/>
              <a:gd name="connsiteX6" fmla="*/ 5802086 w 9165772"/>
              <a:gd name="connsiteY6" fmla="*/ 1123042 h 2385785"/>
              <a:gd name="connsiteX7" fmla="*/ 6531429 w 9165772"/>
              <a:gd name="connsiteY7" fmla="*/ 840014 h 2385785"/>
              <a:gd name="connsiteX8" fmla="*/ 7772400 w 9165772"/>
              <a:gd name="connsiteY8" fmla="*/ 1602014 h 2385785"/>
              <a:gd name="connsiteX9" fmla="*/ 8240486 w 9165772"/>
              <a:gd name="connsiteY9" fmla="*/ 1427842 h 2385785"/>
              <a:gd name="connsiteX10" fmla="*/ 6912429 w 9165772"/>
              <a:gd name="connsiteY10" fmla="*/ 34471 h 2385785"/>
              <a:gd name="connsiteX11" fmla="*/ 9165772 w 9165772"/>
              <a:gd name="connsiteY11" fmla="*/ 1221014 h 238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65772" h="2385785">
                <a:moveTo>
                  <a:pt x="0" y="2211614"/>
                </a:moveTo>
                <a:lnTo>
                  <a:pt x="283029" y="2200728"/>
                </a:lnTo>
                <a:cubicBezTo>
                  <a:pt x="375558" y="2198914"/>
                  <a:pt x="130629" y="2385785"/>
                  <a:pt x="555172" y="2200728"/>
                </a:cubicBezTo>
                <a:cubicBezTo>
                  <a:pt x="979715" y="2015671"/>
                  <a:pt x="2280558" y="1152071"/>
                  <a:pt x="2830286" y="1090385"/>
                </a:cubicBezTo>
                <a:cubicBezTo>
                  <a:pt x="3380014" y="1028699"/>
                  <a:pt x="3575957" y="1714500"/>
                  <a:pt x="3853543" y="1830614"/>
                </a:cubicBezTo>
                <a:cubicBezTo>
                  <a:pt x="4131129" y="1946728"/>
                  <a:pt x="4171043" y="1905000"/>
                  <a:pt x="4495800" y="1787071"/>
                </a:cubicBezTo>
                <a:cubicBezTo>
                  <a:pt x="4820557" y="1669142"/>
                  <a:pt x="5462814" y="1280885"/>
                  <a:pt x="5802086" y="1123042"/>
                </a:cubicBezTo>
                <a:cubicBezTo>
                  <a:pt x="6141358" y="965199"/>
                  <a:pt x="6203043" y="760185"/>
                  <a:pt x="6531429" y="840014"/>
                </a:cubicBezTo>
                <a:cubicBezTo>
                  <a:pt x="6859815" y="919843"/>
                  <a:pt x="7487557" y="1504043"/>
                  <a:pt x="7772400" y="1602014"/>
                </a:cubicBezTo>
                <a:cubicBezTo>
                  <a:pt x="8057243" y="1699985"/>
                  <a:pt x="8383814" y="1689099"/>
                  <a:pt x="8240486" y="1427842"/>
                </a:cubicBezTo>
                <a:cubicBezTo>
                  <a:pt x="8097158" y="1166585"/>
                  <a:pt x="6758215" y="68942"/>
                  <a:pt x="6912429" y="34471"/>
                </a:cubicBezTo>
                <a:cubicBezTo>
                  <a:pt x="7066643" y="0"/>
                  <a:pt x="8116207" y="610507"/>
                  <a:pt x="9165772" y="1221014"/>
                </a:cubicBezTo>
              </a:path>
            </a:pathLst>
          </a:cu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62" dirty="0">
              <a:solidFill>
                <a:schemeClr val="bg2">
                  <a:lumMod val="50000"/>
                </a:schemeClr>
              </a:solidFill>
            </a:endParaRPr>
          </a:p>
        </p:txBody>
      </p:sp>
    </p:spTree>
    <p:extLst>
      <p:ext uri="{BB962C8B-B14F-4D97-AF65-F5344CB8AC3E}">
        <p14:creationId xmlns:p14="http://schemas.microsoft.com/office/powerpoint/2010/main" val="36234699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86</TotalTime>
  <Words>631</Words>
  <Application>Microsoft Office PowerPoint</Application>
  <PresentationFormat>On-screen Show (4:3)</PresentationFormat>
  <Paragraphs>81</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Calibri</vt:lpstr>
      <vt:lpstr>Mistral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Fiona MacNeill</dc:creator>
  <cp:lastModifiedBy>Ben</cp:lastModifiedBy>
  <cp:revision>2</cp:revision>
  <dcterms:created xsi:type="dcterms:W3CDTF">2025-02-26T11:45:09Z</dcterms:created>
  <dcterms:modified xsi:type="dcterms:W3CDTF">2025-11-03T11:36:37Z</dcterms:modified>
</cp:coreProperties>
</file>