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80" r:id="rId2"/>
    <p:sldId id="264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8AE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301"/>
  </p:normalViewPr>
  <p:slideViewPr>
    <p:cSldViewPr snapToGrid="0" showGuides="1">
      <p:cViewPr varScale="1">
        <p:scale>
          <a:sx n="123" d="100"/>
          <a:sy n="123" d="100"/>
        </p:scale>
        <p:origin x="1480" y="1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modSld">
      <pc:chgData name="Fiona MacNeill" userId="83660d8f-3486-48f3-9840-8946400103cf" providerId="ADAL" clId="{98FF5FFE-16EA-52F7-8443-37320A7497DF}" dt="2025-09-17T12:08:06.314" v="60" actId="20577"/>
      <pc:docMkLst>
        <pc:docMk/>
      </pc:docMkLst>
      <pc:sldChg chg="modSp mod">
        <pc:chgData name="Fiona MacNeill" userId="83660d8f-3486-48f3-9840-8946400103cf" providerId="ADAL" clId="{98FF5FFE-16EA-52F7-8443-37320A7497DF}" dt="2025-09-17T12:08:06.314" v="60" actId="20577"/>
        <pc:sldMkLst>
          <pc:docMk/>
          <pc:sldMk cId="4170349915" sldId="264"/>
        </pc:sldMkLst>
        <pc:spChg chg="mod">
          <ac:chgData name="Fiona MacNeill" userId="83660d8f-3486-48f3-9840-8946400103cf" providerId="ADAL" clId="{98FF5FFE-16EA-52F7-8443-37320A7497DF}" dt="2025-09-17T12:08:06.314" v="60" actId="20577"/>
          <ac:spMkLst>
            <pc:docMk/>
            <pc:sldMk cId="4170349915" sldId="264"/>
            <ac:spMk id="4" creationId="{1D58168F-8261-8899-39FE-A638FB14ECC2}"/>
          </ac:spMkLst>
        </pc:spChg>
        <pc:spChg chg="mod">
          <ac:chgData name="Fiona MacNeill" userId="83660d8f-3486-48f3-9840-8946400103cf" providerId="ADAL" clId="{98FF5FFE-16EA-52F7-8443-37320A7497DF}" dt="2025-09-17T12:07:23.718" v="50" actId="1036"/>
          <ac:spMkLst>
            <pc:docMk/>
            <pc:sldMk cId="4170349915" sldId="264"/>
            <ac:spMk id="8" creationId="{6991CE70-2F3E-1D99-C239-EB14FEE437FE}"/>
          </ac:spMkLst>
        </pc:spChg>
        <pc:graphicFrameChg chg="mod modGraphic">
          <ac:chgData name="Fiona MacNeill" userId="83660d8f-3486-48f3-9840-8946400103cf" providerId="ADAL" clId="{98FF5FFE-16EA-52F7-8443-37320A7497DF}" dt="2025-09-17T12:08:00.976" v="54" actId="255"/>
          <ac:graphicFrameMkLst>
            <pc:docMk/>
            <pc:sldMk cId="4170349915" sldId="264"/>
            <ac:graphicFrameMk id="2" creationId="{909E2779-D201-0941-8FE5-3722190F1C2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0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3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5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6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5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5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2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2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5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E62FC-83B7-3342-B072-41399A562D8B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8D51-A0C8-AF4B-96AC-97D7777BF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5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30927-9FE9-678B-24A7-86BBA77BA0CF}"/>
              </a:ext>
            </a:extLst>
          </p:cNvPr>
          <p:cNvSpPr txBox="1"/>
          <p:nvPr/>
        </p:nvSpPr>
        <p:spPr>
          <a:xfrm>
            <a:off x="370114" y="114013"/>
            <a:ext cx="9067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>
                <a:solidFill>
                  <a:srgbClr val="0432FF"/>
                </a:solidFill>
              </a:rPr>
              <a:t>Universal </a:t>
            </a:r>
            <a:r>
              <a:rPr lang="en-US" sz="1200" b="1" i="1" dirty="0" err="1">
                <a:solidFill>
                  <a:srgbClr val="0432FF"/>
                </a:solidFill>
              </a:rPr>
              <a:t>Behaviours</a:t>
            </a:r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VISION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To make it easier for the NHS to put patients first.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PURPOSE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To help the NHS to save lives and improve health</a:t>
            </a:r>
            <a:r>
              <a:rPr lang="en-GB" sz="1200" dirty="0"/>
              <a:t>.</a:t>
            </a: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VALUES: GUIDING OUR FUTURE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Trust: I treat others with respect and trust them to do their best for the organisation.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Community: I belong to something bigger; I am accountable for my contribution across the organisation.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Authenticity: I am honest, clear and kind in all my interactions and communication with others.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dirty="0">
                <a:solidFill>
                  <a:srgbClr val="0432FF"/>
                </a:solidFill>
              </a:rPr>
              <a:t>OUR UNIVERSAL BEHAVIOURS: CO-CREATING OUR FUTURE</a:t>
            </a:r>
            <a:endParaRPr lang="en-GB" sz="1200" dirty="0">
              <a:solidFill>
                <a:srgbClr val="0432FF"/>
              </a:solidFill>
            </a:endParaRPr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demonstrate respect for the thinking and intentions of others, providing and asking for feedback.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play to my strengths and encourage others to do so, to deliver excellence.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take responsibility for my wellbeing and contribute to the wellbeing of others.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 I am accountable for my contribution and jointly responsible for my team’s performance.</a:t>
            </a:r>
            <a:endParaRPr lang="en-GB" sz="1200" dirty="0"/>
          </a:p>
          <a:p>
            <a:pPr algn="ctr"/>
            <a:r>
              <a:rPr lang="en-GB" sz="1200" b="1" i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am responsible for my communication and the impact I have.</a:t>
            </a:r>
            <a:endParaRPr lang="en-GB" sz="1200" dirty="0"/>
          </a:p>
          <a:p>
            <a:pPr algn="ctr"/>
            <a:r>
              <a:rPr lang="en-GB" sz="1200" b="1" dirty="0"/>
              <a:t> </a:t>
            </a:r>
            <a:endParaRPr lang="en-GB" sz="1200" dirty="0"/>
          </a:p>
          <a:p>
            <a:pPr algn="ctr"/>
            <a:r>
              <a:rPr lang="en-GB" sz="1200" b="1" i="1" dirty="0"/>
              <a:t>I use my voice positively to share ideas, thoughts and concerns, contributing to transparency in my team and wider relationships</a:t>
            </a:r>
            <a:r>
              <a:rPr lang="en-GB" sz="1200" dirty="0"/>
              <a:t> </a:t>
            </a:r>
            <a:endParaRPr lang="en-US" sz="1200" b="1" i="1" dirty="0">
              <a:solidFill>
                <a:srgbClr val="0432FF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  <a:p>
            <a:pPr algn="ctr"/>
            <a:endParaRPr lang="en-US" sz="1200" b="1" dirty="0">
              <a:solidFill>
                <a:srgbClr val="8AE4A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909E2779-D201-0941-8FE5-3722190F1C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300579"/>
              </p:ext>
            </p:extLst>
          </p:nvPr>
        </p:nvGraphicFramePr>
        <p:xfrm>
          <a:off x="0" y="8671"/>
          <a:ext cx="9906000" cy="68493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87636">
                  <a:extLst>
                    <a:ext uri="{9D8B030D-6E8A-4147-A177-3AD203B41FA5}">
                      <a16:colId xmlns:a16="http://schemas.microsoft.com/office/drawing/2014/main" val="170304902"/>
                    </a:ext>
                  </a:extLst>
                </a:gridCol>
                <a:gridCol w="4918364">
                  <a:extLst>
                    <a:ext uri="{9D8B030D-6E8A-4147-A177-3AD203B41FA5}">
                      <a16:colId xmlns:a16="http://schemas.microsoft.com/office/drawing/2014/main" val="3741760149"/>
                    </a:ext>
                  </a:extLst>
                </a:gridCol>
              </a:tblGrid>
              <a:tr h="3577357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GB" sz="1100" b="1" kern="1200" dirty="0">
                          <a:solidFill>
                            <a:srgbClr val="0432FF"/>
                          </a:solidFill>
                          <a:effectLst/>
                        </a:rPr>
                        <a:t>How do you currently demonstrate these behaviours?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200" b="1" kern="1200" dirty="0">
                        <a:solidFill>
                          <a:srgbClr val="0432FF"/>
                        </a:solidFill>
                        <a:effectLst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2"/>
                      </a:pPr>
                      <a:r>
                        <a:rPr lang="en-GB" sz="1100" dirty="0">
                          <a:solidFill>
                            <a:srgbClr val="0432FF"/>
                          </a:solidFill>
                        </a:rPr>
                        <a:t>What is the general impact when people behave towards you in this way?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rgbClr val="0432FF"/>
                          </a:solidFill>
                        </a:rPr>
                        <a:t>        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8561629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AutoNum type="arabicPeriod" startAt="3"/>
                      </a:pPr>
                      <a:r>
                        <a:rPr lang="en-GB" sz="1200" b="1" dirty="0">
                          <a:solidFill>
                            <a:srgbClr val="0432FF"/>
                          </a:solidFill>
                        </a:rPr>
                        <a:t>What conditions make it easy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4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conditions make it more difficult to demonstrate these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876738"/>
                  </a:ext>
                </a:extLst>
              </a:tr>
              <a:tr h="1635986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 startAt="5"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What do you need to let go to improve your embodiment of the behaviours?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en-GB" sz="1100" b="1" dirty="0">
                          <a:solidFill>
                            <a:srgbClr val="0432FF"/>
                          </a:solidFill>
                        </a:rPr>
                        <a:t>How can you start using/ engaging/ communicating these behaviours where you are?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917599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9A3AE-BA21-E214-C1C9-3EC8294CA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134-1916-0B48-B281-1921645C4034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1695A-9C19-5909-22B5-6ACBBA76ABCE}"/>
              </a:ext>
            </a:extLst>
          </p:cNvPr>
          <p:cNvSpPr txBox="1"/>
          <p:nvPr/>
        </p:nvSpPr>
        <p:spPr>
          <a:xfrm>
            <a:off x="1381991" y="3948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58168F-8261-8899-39FE-A638FB14ECC2}"/>
              </a:ext>
            </a:extLst>
          </p:cNvPr>
          <p:cNvSpPr txBox="1"/>
          <p:nvPr/>
        </p:nvSpPr>
        <p:spPr>
          <a:xfrm>
            <a:off x="83128" y="259771"/>
            <a:ext cx="4457700" cy="29406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0000" lnSpcReduction="20000"/>
          </a:bodyPr>
          <a:lstStyle/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8B4D55-2FF4-1C0B-735F-75B4C677111E}"/>
              </a:ext>
            </a:extLst>
          </p:cNvPr>
          <p:cNvSpPr txBox="1"/>
          <p:nvPr/>
        </p:nvSpPr>
        <p:spPr>
          <a:xfrm>
            <a:off x="5077689" y="287479"/>
            <a:ext cx="4457700" cy="30480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 fontScale="77500" lnSpcReduction="20000"/>
          </a:bodyPr>
          <a:lstStyle/>
          <a:p>
            <a:endParaRPr lang="en-GB" sz="1000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RESPECT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STRENGTHS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WELLBEING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ACCOUNTABILITY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CLEAR AND KIND COMMUNICATION</a:t>
            </a:r>
          </a:p>
          <a:p>
            <a:endParaRPr lang="en-GB" b="1" dirty="0">
              <a:solidFill>
                <a:srgbClr val="0432FF"/>
              </a:solidFill>
            </a:endParaRPr>
          </a:p>
          <a:p>
            <a:endParaRPr lang="en-GB" b="1" dirty="0">
              <a:solidFill>
                <a:srgbClr val="0432FF"/>
              </a:solidFill>
            </a:endParaRPr>
          </a:p>
          <a:p>
            <a:r>
              <a:rPr lang="en-GB" b="1" dirty="0">
                <a:solidFill>
                  <a:srgbClr val="0432FF"/>
                </a:solidFill>
              </a:rPr>
              <a:t>POSITIVE VOICE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53BB3D-A050-B8A6-8BF5-6D99B5B7ACB3}"/>
              </a:ext>
            </a:extLst>
          </p:cNvPr>
          <p:cNvSpPr txBox="1"/>
          <p:nvPr/>
        </p:nvSpPr>
        <p:spPr>
          <a:xfrm>
            <a:off x="83127" y="3834245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91CE70-2F3E-1D99-C239-EB14FEE437FE}"/>
              </a:ext>
            </a:extLst>
          </p:cNvPr>
          <p:cNvSpPr txBox="1"/>
          <p:nvPr/>
        </p:nvSpPr>
        <p:spPr>
          <a:xfrm>
            <a:off x="5230091" y="3834967"/>
            <a:ext cx="4592782" cy="12884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355BD6-F160-1BD0-0C37-B02738C62E57}"/>
              </a:ext>
            </a:extLst>
          </p:cNvPr>
          <p:cNvSpPr txBox="1"/>
          <p:nvPr/>
        </p:nvSpPr>
        <p:spPr>
          <a:xfrm>
            <a:off x="83127" y="5631872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1790BC-9B84-4C5A-57DA-A6779B9B1E36}"/>
              </a:ext>
            </a:extLst>
          </p:cNvPr>
          <p:cNvSpPr txBox="1"/>
          <p:nvPr/>
        </p:nvSpPr>
        <p:spPr>
          <a:xfrm>
            <a:off x="5278579" y="5643705"/>
            <a:ext cx="4592782" cy="115195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349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</TotalTime>
  <Words>303</Words>
  <Application>Microsoft Macintosh PowerPoint</Application>
  <PresentationFormat>A4 Paper (210x297 mm)</PresentationFormat>
  <Paragraphs>99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3</cp:revision>
  <dcterms:created xsi:type="dcterms:W3CDTF">2023-07-12T14:23:03Z</dcterms:created>
  <dcterms:modified xsi:type="dcterms:W3CDTF">2025-09-17T12:08:11Z</dcterms:modified>
</cp:coreProperties>
</file>