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80" r:id="rId2"/>
    <p:sldId id="264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8AE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01"/>
  </p:normalViewPr>
  <p:slideViewPr>
    <p:cSldViewPr snapToGrid="0" showGuides="1">
      <p:cViewPr varScale="1">
        <p:scale>
          <a:sx n="118" d="100"/>
          <a:sy n="118" d="100"/>
        </p:scale>
        <p:origin x="1648" y="1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0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9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3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5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6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5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5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29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2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5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E62FC-83B7-3342-B072-41399A562D8B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5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030927-9FE9-678B-24A7-86BBA77BA0CF}"/>
              </a:ext>
            </a:extLst>
          </p:cNvPr>
          <p:cNvSpPr txBox="1"/>
          <p:nvPr/>
        </p:nvSpPr>
        <p:spPr>
          <a:xfrm>
            <a:off x="370114" y="114013"/>
            <a:ext cx="90678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solidFill>
                  <a:srgbClr val="0432FF"/>
                </a:solidFill>
              </a:rPr>
              <a:t>NHS Supply Chain Values and </a:t>
            </a:r>
            <a:r>
              <a:rPr lang="en-US" sz="1600" b="1" i="1" dirty="0" err="1">
                <a:solidFill>
                  <a:srgbClr val="0432FF"/>
                </a:solidFill>
              </a:rPr>
              <a:t>Behaviours</a:t>
            </a:r>
            <a:endParaRPr lang="en-US" sz="1600" b="1" i="1" dirty="0">
              <a:solidFill>
                <a:srgbClr val="0432FF"/>
              </a:solidFill>
            </a:endParaRPr>
          </a:p>
          <a:p>
            <a:pPr algn="ctr"/>
            <a:endParaRPr lang="en-US" sz="1200" b="1" i="1" dirty="0">
              <a:solidFill>
                <a:srgbClr val="0432FF"/>
              </a:solidFill>
            </a:endParaRP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600" b="1" dirty="0">
                <a:solidFill>
                  <a:srgbClr val="0432FF"/>
                </a:solidFill>
              </a:rPr>
              <a:t>OUR VALUES: GUIDING OUR FUTURE</a:t>
            </a:r>
            <a:endParaRPr lang="en-GB" sz="1600" dirty="0">
              <a:solidFill>
                <a:srgbClr val="0432FF"/>
              </a:solidFill>
            </a:endParaRPr>
          </a:p>
          <a:p>
            <a:pPr algn="ctr"/>
            <a:r>
              <a:rPr lang="en-GB" sz="1600" b="1" dirty="0"/>
              <a:t> </a:t>
            </a:r>
            <a:endParaRPr lang="en-GB" sz="1600" dirty="0"/>
          </a:p>
          <a:p>
            <a:pPr algn="ctr"/>
            <a:r>
              <a:rPr lang="en-GB" sz="1600" b="1" i="1" dirty="0"/>
              <a:t>Trust: I treat others with respect and trust them to do their best for the organisation.</a:t>
            </a:r>
            <a:endParaRPr lang="en-GB" sz="1600" dirty="0"/>
          </a:p>
          <a:p>
            <a:pPr algn="ctr"/>
            <a:r>
              <a:rPr lang="en-GB" sz="1600" b="1" i="1" dirty="0"/>
              <a:t> </a:t>
            </a:r>
            <a:endParaRPr lang="en-GB" sz="1600" dirty="0"/>
          </a:p>
          <a:p>
            <a:pPr algn="ctr"/>
            <a:r>
              <a:rPr lang="en-GB" sz="1600" b="1" i="1" dirty="0"/>
              <a:t>Community: I belong to something bigger; I am accountable for my contribution across the organisation.</a:t>
            </a:r>
            <a:endParaRPr lang="en-GB" sz="1600" dirty="0"/>
          </a:p>
          <a:p>
            <a:pPr algn="ctr"/>
            <a:r>
              <a:rPr lang="en-GB" sz="1600" b="1" i="1" dirty="0"/>
              <a:t> </a:t>
            </a:r>
            <a:endParaRPr lang="en-GB" sz="1600" dirty="0"/>
          </a:p>
          <a:p>
            <a:pPr algn="ctr"/>
            <a:r>
              <a:rPr lang="en-GB" sz="1600" b="1" i="1" dirty="0"/>
              <a:t>Authenticity: I am honest, clear and kind in all my interactions and communication with others.</a:t>
            </a:r>
            <a:endParaRPr lang="en-GB" sz="1600" dirty="0"/>
          </a:p>
          <a:p>
            <a:pPr algn="ctr"/>
            <a:r>
              <a:rPr lang="en-GB" sz="1600" b="1" dirty="0"/>
              <a:t> </a:t>
            </a:r>
            <a:endParaRPr lang="en-GB" sz="1600" dirty="0"/>
          </a:p>
          <a:p>
            <a:pPr algn="ctr"/>
            <a:r>
              <a:rPr lang="en-GB" sz="1600" b="1" dirty="0"/>
              <a:t> </a:t>
            </a:r>
            <a:endParaRPr lang="en-GB" sz="1600" dirty="0"/>
          </a:p>
          <a:p>
            <a:pPr algn="ctr"/>
            <a:r>
              <a:rPr lang="en-GB" sz="1600" b="1" dirty="0">
                <a:solidFill>
                  <a:srgbClr val="0432FF"/>
                </a:solidFill>
              </a:rPr>
              <a:t>OUR UNIVERSAL BEHAVIOURS: CO-CREATING OUR FUTURE</a:t>
            </a:r>
            <a:endParaRPr lang="en-GB" sz="1600" dirty="0">
              <a:solidFill>
                <a:srgbClr val="0432FF"/>
              </a:solidFill>
            </a:endParaRPr>
          </a:p>
          <a:p>
            <a:pPr algn="ctr"/>
            <a:r>
              <a:rPr lang="en-GB" sz="1600" b="1" dirty="0"/>
              <a:t> </a:t>
            </a:r>
            <a:endParaRPr lang="en-GB" sz="1600" dirty="0"/>
          </a:p>
          <a:p>
            <a:pPr algn="ctr"/>
            <a:r>
              <a:rPr lang="en-GB" sz="1600" b="1" i="1" dirty="0"/>
              <a:t>I demonstrate respect for the thinking and intentions of others, providing and asking for feedback.</a:t>
            </a:r>
            <a:endParaRPr lang="en-GB" sz="1600" dirty="0"/>
          </a:p>
          <a:p>
            <a:pPr algn="ctr"/>
            <a:r>
              <a:rPr lang="en-GB" sz="1600" b="1" i="1" dirty="0"/>
              <a:t> </a:t>
            </a:r>
            <a:endParaRPr lang="en-GB" sz="1600" dirty="0"/>
          </a:p>
          <a:p>
            <a:pPr algn="ctr"/>
            <a:r>
              <a:rPr lang="en-GB" sz="1600" b="1" i="1" dirty="0"/>
              <a:t>I play to my strengths and encourage others to do so, to deliver excellence.</a:t>
            </a:r>
            <a:endParaRPr lang="en-GB" sz="1600" dirty="0"/>
          </a:p>
          <a:p>
            <a:pPr algn="ctr"/>
            <a:r>
              <a:rPr lang="en-GB" sz="1600" b="1" i="1" dirty="0"/>
              <a:t> </a:t>
            </a:r>
            <a:endParaRPr lang="en-GB" sz="1600" dirty="0"/>
          </a:p>
          <a:p>
            <a:pPr algn="ctr"/>
            <a:r>
              <a:rPr lang="en-GB" sz="1600" b="1" i="1" dirty="0"/>
              <a:t>I take responsibility for my wellbeing and contribute to the wellbeing of others.</a:t>
            </a:r>
            <a:endParaRPr lang="en-GB" sz="1600" dirty="0"/>
          </a:p>
          <a:p>
            <a:pPr algn="ctr"/>
            <a:r>
              <a:rPr lang="en-GB" sz="1600" b="1" i="1" dirty="0"/>
              <a:t> </a:t>
            </a:r>
            <a:endParaRPr lang="en-GB" sz="1600" dirty="0"/>
          </a:p>
          <a:p>
            <a:pPr algn="ctr"/>
            <a:r>
              <a:rPr lang="en-GB" sz="1600" b="1" i="1" dirty="0"/>
              <a:t> I am accountable for my contribution and jointly responsible for my team’s performance.</a:t>
            </a:r>
            <a:endParaRPr lang="en-GB" sz="1600" dirty="0"/>
          </a:p>
          <a:p>
            <a:pPr algn="ctr"/>
            <a:r>
              <a:rPr lang="en-GB" sz="1600" b="1" i="1" dirty="0"/>
              <a:t> </a:t>
            </a:r>
            <a:endParaRPr lang="en-GB" sz="1600" dirty="0"/>
          </a:p>
          <a:p>
            <a:pPr algn="ctr"/>
            <a:r>
              <a:rPr lang="en-GB" sz="1600" b="1" i="1" dirty="0"/>
              <a:t>I am responsible for my communication and the impact I have.</a:t>
            </a:r>
            <a:endParaRPr lang="en-GB" sz="1600" dirty="0"/>
          </a:p>
          <a:p>
            <a:pPr algn="ctr"/>
            <a:r>
              <a:rPr lang="en-GB" sz="1600" b="1" dirty="0"/>
              <a:t> </a:t>
            </a:r>
            <a:endParaRPr lang="en-GB" sz="1600" dirty="0"/>
          </a:p>
          <a:p>
            <a:pPr algn="ctr"/>
            <a:r>
              <a:rPr lang="en-GB" sz="1600" b="1" i="1" dirty="0"/>
              <a:t>I use my voice positively to share ideas, thoughts and concerns, contributing to transparency in my team and wider relationships</a:t>
            </a:r>
            <a:r>
              <a:rPr lang="en-GB" sz="1600" dirty="0"/>
              <a:t> </a:t>
            </a:r>
            <a:endParaRPr lang="en-US" sz="1600" b="1" i="1" dirty="0">
              <a:solidFill>
                <a:srgbClr val="0432FF"/>
              </a:solidFill>
            </a:endParaRPr>
          </a:p>
          <a:p>
            <a:pPr algn="ctr"/>
            <a:endParaRPr lang="en-US" sz="1200" b="1" dirty="0">
              <a:solidFill>
                <a:srgbClr val="8AE4A8"/>
              </a:solidFill>
            </a:endParaRPr>
          </a:p>
          <a:p>
            <a:pPr algn="ctr"/>
            <a:endParaRPr lang="en-US" sz="1200" b="1" dirty="0">
              <a:solidFill>
                <a:srgbClr val="8AE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7">
            <a:extLst>
              <a:ext uri="{FF2B5EF4-FFF2-40B4-BE49-F238E27FC236}">
                <a16:creationId xmlns:a16="http://schemas.microsoft.com/office/drawing/2014/main" id="{909E2779-D201-0941-8FE5-3722190F1C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300579"/>
              </p:ext>
            </p:extLst>
          </p:nvPr>
        </p:nvGraphicFramePr>
        <p:xfrm>
          <a:off x="0" y="8671"/>
          <a:ext cx="9906000" cy="684932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87636">
                  <a:extLst>
                    <a:ext uri="{9D8B030D-6E8A-4147-A177-3AD203B41FA5}">
                      <a16:colId xmlns:a16="http://schemas.microsoft.com/office/drawing/2014/main" val="170304902"/>
                    </a:ext>
                  </a:extLst>
                </a:gridCol>
                <a:gridCol w="4918364">
                  <a:extLst>
                    <a:ext uri="{9D8B030D-6E8A-4147-A177-3AD203B41FA5}">
                      <a16:colId xmlns:a16="http://schemas.microsoft.com/office/drawing/2014/main" val="3741760149"/>
                    </a:ext>
                  </a:extLst>
                </a:gridCol>
              </a:tblGrid>
              <a:tr h="3577357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en-GB" sz="1100" b="1" kern="1200" dirty="0">
                          <a:solidFill>
                            <a:srgbClr val="0432FF"/>
                          </a:solidFill>
                          <a:effectLst/>
                        </a:rPr>
                        <a:t>How do you currently demonstrate these behaviours?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GB" sz="1200" b="1" kern="1200" dirty="0">
                        <a:solidFill>
                          <a:srgbClr val="0432FF"/>
                        </a:solidFill>
                        <a:effectLst/>
                      </a:endParaRP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GB" sz="1200" b="1" kern="1200" dirty="0">
                        <a:solidFill>
                          <a:srgbClr val="0432FF"/>
                        </a:solidFill>
                        <a:effectLst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AutoNum type="arabicPeriod" startAt="2"/>
                      </a:pPr>
                      <a:r>
                        <a:rPr lang="en-GB" sz="1100" dirty="0">
                          <a:solidFill>
                            <a:srgbClr val="0432FF"/>
                          </a:solidFill>
                        </a:rPr>
                        <a:t>What is the general impact when people behave towards you in this way?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rgbClr val="0432FF"/>
                          </a:solidFill>
                        </a:rPr>
                        <a:t>        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561629"/>
                  </a:ext>
                </a:extLst>
              </a:tr>
              <a:tr h="1635986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AutoNum type="arabicPeriod" startAt="3"/>
                      </a:pPr>
                      <a:r>
                        <a:rPr lang="en-GB" sz="1200" b="1" dirty="0">
                          <a:solidFill>
                            <a:srgbClr val="0432FF"/>
                          </a:solidFill>
                        </a:rPr>
                        <a:t>What conditions make it easy to demonstrate these behaviours?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4"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432FF"/>
                          </a:solidFill>
                        </a:rPr>
                        <a:t>What conditions make it more difficult to demonstrate these behaviours?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876738"/>
                  </a:ext>
                </a:extLst>
              </a:tr>
              <a:tr h="1635986"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 startAt="5"/>
                      </a:pPr>
                      <a:r>
                        <a:rPr lang="en-GB" sz="1100" b="1" dirty="0">
                          <a:solidFill>
                            <a:srgbClr val="0432FF"/>
                          </a:solidFill>
                        </a:rPr>
                        <a:t>What do you need to let go to improve your embodiment of the behaviours?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432FF"/>
                          </a:solidFill>
                        </a:rPr>
                        <a:t>How can you start using/ engaging/ communicating these behaviours where you are?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91759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951695A-9C19-5909-22B5-6ACBBA76ABCE}"/>
              </a:ext>
            </a:extLst>
          </p:cNvPr>
          <p:cNvSpPr txBox="1"/>
          <p:nvPr/>
        </p:nvSpPr>
        <p:spPr>
          <a:xfrm>
            <a:off x="1381991" y="3948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58168F-8261-8899-39FE-A638FB14ECC2}"/>
              </a:ext>
            </a:extLst>
          </p:cNvPr>
          <p:cNvSpPr txBox="1"/>
          <p:nvPr/>
        </p:nvSpPr>
        <p:spPr>
          <a:xfrm>
            <a:off x="83127" y="259771"/>
            <a:ext cx="4592781" cy="30480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 fontScale="77500" lnSpcReduction="20000"/>
          </a:bodyPr>
          <a:lstStyle/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RESPECT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STRENGTHS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WELLBEING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ACCOUNTABILITY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CLEAR AND KIND COMMUNICATION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POSITIVE VOICE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8B4D55-2FF4-1C0B-735F-75B4C677111E}"/>
              </a:ext>
            </a:extLst>
          </p:cNvPr>
          <p:cNvSpPr txBox="1"/>
          <p:nvPr/>
        </p:nvSpPr>
        <p:spPr>
          <a:xfrm>
            <a:off x="5230091" y="287479"/>
            <a:ext cx="4501738" cy="30480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 fontScale="77500" lnSpcReduction="20000"/>
          </a:bodyPr>
          <a:lstStyle/>
          <a:p>
            <a:endParaRPr lang="en-GB" sz="1000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RESPECT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STRENGTHS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WELLBEING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ACCOUNTABILITY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CLEAR AND KIND COMMUNICATION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POSITIVE VOICE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53BB3D-A050-B8A6-8BF5-6D99B5B7ACB3}"/>
              </a:ext>
            </a:extLst>
          </p:cNvPr>
          <p:cNvSpPr txBox="1"/>
          <p:nvPr/>
        </p:nvSpPr>
        <p:spPr>
          <a:xfrm>
            <a:off x="83127" y="3834245"/>
            <a:ext cx="4592782" cy="12884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91CE70-2F3E-1D99-C239-EB14FEE437FE}"/>
              </a:ext>
            </a:extLst>
          </p:cNvPr>
          <p:cNvSpPr txBox="1"/>
          <p:nvPr/>
        </p:nvSpPr>
        <p:spPr>
          <a:xfrm>
            <a:off x="5139047" y="3845357"/>
            <a:ext cx="4592782" cy="12884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355BD6-F160-1BD0-0C37-B02738C62E57}"/>
              </a:ext>
            </a:extLst>
          </p:cNvPr>
          <p:cNvSpPr txBox="1"/>
          <p:nvPr/>
        </p:nvSpPr>
        <p:spPr>
          <a:xfrm>
            <a:off x="83127" y="5631872"/>
            <a:ext cx="4592782" cy="11519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1790BC-9B84-4C5A-57DA-A6779B9B1E36}"/>
              </a:ext>
            </a:extLst>
          </p:cNvPr>
          <p:cNvSpPr txBox="1"/>
          <p:nvPr/>
        </p:nvSpPr>
        <p:spPr>
          <a:xfrm>
            <a:off x="5171705" y="5643705"/>
            <a:ext cx="4592782" cy="11519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34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46</TotalTime>
  <Words>276</Words>
  <Application>Microsoft Macintosh PowerPoint</Application>
  <PresentationFormat>A4 Paper (210x297 mm)</PresentationFormat>
  <Paragraphs>93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Fiona MacNeill</cp:lastModifiedBy>
  <cp:revision>4</cp:revision>
  <dcterms:created xsi:type="dcterms:W3CDTF">2023-07-12T14:23:03Z</dcterms:created>
  <dcterms:modified xsi:type="dcterms:W3CDTF">2026-05-24T10:44:00Z</dcterms:modified>
</cp:coreProperties>
</file>