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8"/>
  </p:notesMasterIdLst>
  <p:sldIdLst>
    <p:sldId id="315" r:id="rId2"/>
    <p:sldId id="446" r:id="rId3"/>
    <p:sldId id="313" r:id="rId4"/>
    <p:sldId id="444" r:id="rId5"/>
    <p:sldId id="270" r:id="rId6"/>
    <p:sldId id="401" r:id="rId7"/>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193"/>
    <a:srgbClr val="7A81FF"/>
    <a:srgbClr val="0432FF"/>
    <a:srgbClr val="B88F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5411"/>
  </p:normalViewPr>
  <p:slideViewPr>
    <p:cSldViewPr snapToGrid="0" showGuides="1">
      <p:cViewPr varScale="1">
        <p:scale>
          <a:sx n="117" d="100"/>
          <a:sy n="117" d="100"/>
        </p:scale>
        <p:origin x="920"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ona MacNeill" userId="83660d8f-3486-48f3-9840-8946400103cf" providerId="ADAL" clId="{98FF5FFE-16EA-52F7-8443-37320A7497DF}"/>
    <pc:docChg chg="delSld modSld">
      <pc:chgData name="Fiona MacNeill" userId="83660d8f-3486-48f3-9840-8946400103cf" providerId="ADAL" clId="{98FF5FFE-16EA-52F7-8443-37320A7497DF}" dt="2025-10-12T08:12:16.638" v="4" actId="20577"/>
      <pc:docMkLst>
        <pc:docMk/>
      </pc:docMkLst>
      <pc:sldChg chg="del">
        <pc:chgData name="Fiona MacNeill" userId="83660d8f-3486-48f3-9840-8946400103cf" providerId="ADAL" clId="{98FF5FFE-16EA-52F7-8443-37320A7497DF}" dt="2025-09-27T17:52:05.924" v="0" actId="2696"/>
        <pc:sldMkLst>
          <pc:docMk/>
          <pc:sldMk cId="2044125428" sldId="258"/>
        </pc:sldMkLst>
      </pc:sldChg>
      <pc:sldChg chg="del">
        <pc:chgData name="Fiona MacNeill" userId="83660d8f-3486-48f3-9840-8946400103cf" providerId="ADAL" clId="{98FF5FFE-16EA-52F7-8443-37320A7497DF}" dt="2025-09-27T17:52:06.822" v="1" actId="2696"/>
        <pc:sldMkLst>
          <pc:docMk/>
          <pc:sldMk cId="2218747144" sldId="413"/>
        </pc:sldMkLst>
      </pc:sldChg>
      <pc:sldChg chg="del">
        <pc:chgData name="Fiona MacNeill" userId="83660d8f-3486-48f3-9840-8946400103cf" providerId="ADAL" clId="{98FF5FFE-16EA-52F7-8443-37320A7497DF}" dt="2025-09-27T17:52:13.321" v="3" actId="2696"/>
        <pc:sldMkLst>
          <pc:docMk/>
          <pc:sldMk cId="1496130721" sldId="416"/>
        </pc:sldMkLst>
      </pc:sldChg>
      <pc:sldChg chg="del">
        <pc:chgData name="Fiona MacNeill" userId="83660d8f-3486-48f3-9840-8946400103cf" providerId="ADAL" clId="{98FF5FFE-16EA-52F7-8443-37320A7497DF}" dt="2025-09-27T17:52:07.503" v="2" actId="2696"/>
        <pc:sldMkLst>
          <pc:docMk/>
          <pc:sldMk cId="3471185349" sldId="445"/>
        </pc:sldMkLst>
      </pc:sldChg>
      <pc:sldChg chg="modSp mod">
        <pc:chgData name="Fiona MacNeill" userId="83660d8f-3486-48f3-9840-8946400103cf" providerId="ADAL" clId="{98FF5FFE-16EA-52F7-8443-37320A7497DF}" dt="2025-10-12T08:12:16.638" v="4" actId="20577"/>
        <pc:sldMkLst>
          <pc:docMk/>
          <pc:sldMk cId="2081497443" sldId="446"/>
        </pc:sldMkLst>
        <pc:spChg chg="mod">
          <ac:chgData name="Fiona MacNeill" userId="83660d8f-3486-48f3-9840-8946400103cf" providerId="ADAL" clId="{98FF5FFE-16EA-52F7-8443-37320A7497DF}" dt="2025-10-12T08:12:16.638" v="4" actId="20577"/>
          <ac:spMkLst>
            <pc:docMk/>
            <pc:sldMk cId="2081497443" sldId="446"/>
            <ac:spMk id="7" creationId="{158002E5-81A2-FC05-8BC9-F3E5A2991A7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684ADA-FFC1-4ED3-B391-8068E40EFC82}"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n-GB"/>
        </a:p>
      </dgm:t>
    </dgm:pt>
    <dgm:pt modelId="{8D7AC8A5-DD3F-42C0-B3FB-0A2890C4A1CC}">
      <dgm:prSet phldrT="[Text]" custT="1"/>
      <dgm:spPr>
        <a:solidFill>
          <a:srgbClr val="8AE4A8"/>
        </a:solidFill>
        <a:ln>
          <a:solidFill>
            <a:srgbClr val="8AE4A8"/>
          </a:solidFill>
        </a:ln>
      </dgm:spPr>
      <dgm:t>
        <a:bodyPr/>
        <a:lstStyle/>
        <a:p>
          <a:r>
            <a:rPr lang="en-GB" sz="2000" b="1" dirty="0">
              <a:solidFill>
                <a:schemeClr val="tx1"/>
              </a:solidFill>
              <a:latin typeface="Calibri" panose="020F0502020204030204" pitchFamily="34" charset="0"/>
              <a:cs typeface="Calibri" panose="020F0502020204030204" pitchFamily="34" charset="0"/>
            </a:rPr>
            <a:t>Inquire </a:t>
          </a:r>
        </a:p>
        <a:p>
          <a:r>
            <a:rPr lang="en-GB" sz="2000" b="1" dirty="0">
              <a:solidFill>
                <a:schemeClr val="tx1"/>
              </a:solidFill>
              <a:latin typeface="Calibri" panose="020F0502020204030204" pitchFamily="34" charset="0"/>
              <a:cs typeface="Calibri" panose="020F0502020204030204" pitchFamily="34" charset="0"/>
            </a:rPr>
            <a:t>and </a:t>
          </a:r>
        </a:p>
        <a:p>
          <a:r>
            <a:rPr lang="en-GB" sz="2000" b="1" dirty="0">
              <a:solidFill>
                <a:schemeClr val="tx1"/>
              </a:solidFill>
              <a:latin typeface="Calibri" panose="020F0502020204030204" pitchFamily="34" charset="0"/>
              <a:cs typeface="Calibri" panose="020F0502020204030204" pitchFamily="34" charset="0"/>
            </a:rPr>
            <a:t>listen</a:t>
          </a:r>
        </a:p>
      </dgm:t>
    </dgm:pt>
    <dgm:pt modelId="{BAFBA899-B9AA-4FF4-86D4-47A58A0A5F74}" type="parTrans" cxnId="{F864300A-2874-4BC0-8FB4-483F1C5AE9EE}">
      <dgm:prSet/>
      <dgm:spPr/>
      <dgm:t>
        <a:bodyPr/>
        <a:lstStyle/>
        <a:p>
          <a:endParaRPr lang="en-GB" sz="2000">
            <a:latin typeface="Calibri" panose="020F0502020204030204" pitchFamily="34" charset="0"/>
            <a:cs typeface="Calibri" panose="020F0502020204030204" pitchFamily="34" charset="0"/>
          </a:endParaRPr>
        </a:p>
      </dgm:t>
    </dgm:pt>
    <dgm:pt modelId="{1F8F0F3F-10A8-46BA-9933-39D282537A64}" type="sibTrans" cxnId="{F864300A-2874-4BC0-8FB4-483F1C5AE9EE}">
      <dgm:prSet/>
      <dgm:spPr/>
      <dgm:t>
        <a:bodyPr/>
        <a:lstStyle/>
        <a:p>
          <a:endParaRPr lang="en-GB" sz="2000">
            <a:latin typeface="Calibri" panose="020F0502020204030204" pitchFamily="34" charset="0"/>
            <a:cs typeface="Calibri" panose="020F0502020204030204" pitchFamily="34" charset="0"/>
          </a:endParaRPr>
        </a:p>
      </dgm:t>
    </dgm:pt>
    <dgm:pt modelId="{057C0FB0-01D6-4AC3-9E4A-45EE3B33827F}">
      <dgm:prSet phldrT="[Text]" custT="1"/>
      <dgm:spPr>
        <a:solidFill>
          <a:srgbClr val="7A81FF"/>
        </a:solidFill>
      </dgm:spPr>
      <dgm:t>
        <a:bodyPr/>
        <a:lstStyle/>
        <a:p>
          <a:r>
            <a:rPr lang="en-GB" sz="2000" b="1" dirty="0">
              <a:solidFill>
                <a:schemeClr val="bg1"/>
              </a:solidFill>
              <a:latin typeface="Calibri" panose="020F0502020204030204" pitchFamily="34" charset="0"/>
              <a:cs typeface="Calibri" panose="020F0502020204030204" pitchFamily="34" charset="0"/>
            </a:rPr>
            <a:t>Provide specifics and ask for observations</a:t>
          </a:r>
        </a:p>
      </dgm:t>
    </dgm:pt>
    <dgm:pt modelId="{CA9FF61D-1BCA-46B9-ACB3-17814FB26C50}" type="parTrans" cxnId="{B35AC999-77E9-4919-986F-43ED0A186F65}">
      <dgm:prSet/>
      <dgm:spPr/>
      <dgm:t>
        <a:bodyPr/>
        <a:lstStyle/>
        <a:p>
          <a:endParaRPr lang="en-GB" sz="2000">
            <a:latin typeface="Calibri" panose="020F0502020204030204" pitchFamily="34" charset="0"/>
            <a:cs typeface="Calibri" panose="020F0502020204030204" pitchFamily="34" charset="0"/>
          </a:endParaRPr>
        </a:p>
      </dgm:t>
    </dgm:pt>
    <dgm:pt modelId="{303B6DA6-C3A3-4341-A385-51B5E6869FD8}" type="sibTrans" cxnId="{B35AC999-77E9-4919-986F-43ED0A186F65}">
      <dgm:prSet/>
      <dgm:spPr/>
      <dgm:t>
        <a:bodyPr/>
        <a:lstStyle/>
        <a:p>
          <a:endParaRPr lang="en-GB" sz="2000">
            <a:latin typeface="Calibri" panose="020F0502020204030204" pitchFamily="34" charset="0"/>
            <a:cs typeface="Calibri" panose="020F0502020204030204" pitchFamily="34" charset="0"/>
          </a:endParaRPr>
        </a:p>
      </dgm:t>
    </dgm:pt>
    <dgm:pt modelId="{C9C32241-34F1-4E83-842B-2494F213B62C}">
      <dgm:prSet phldrT="[Text]" custT="1"/>
      <dgm:spPr>
        <a:solidFill>
          <a:srgbClr val="A1AEBF"/>
        </a:solidFill>
      </dgm:spPr>
      <dgm:t>
        <a:bodyPr/>
        <a:lstStyle/>
        <a:p>
          <a:r>
            <a:rPr lang="en-GB" sz="2000" b="1" dirty="0">
              <a:solidFill>
                <a:schemeClr val="tx1"/>
              </a:solidFill>
              <a:latin typeface="Calibri" panose="020F0502020204030204" pitchFamily="34" charset="0"/>
              <a:cs typeface="Calibri" panose="020F0502020204030204" pitchFamily="34" charset="0"/>
            </a:rPr>
            <a:t>Agree next steps</a:t>
          </a:r>
        </a:p>
      </dgm:t>
    </dgm:pt>
    <dgm:pt modelId="{2BA474D5-0929-4C73-8695-C0E42EE649E3}" type="parTrans" cxnId="{3A391B97-68C1-4888-883E-7421A174D7CF}">
      <dgm:prSet/>
      <dgm:spPr/>
      <dgm:t>
        <a:bodyPr/>
        <a:lstStyle/>
        <a:p>
          <a:endParaRPr lang="en-GB" sz="2000">
            <a:latin typeface="Calibri" panose="020F0502020204030204" pitchFamily="34" charset="0"/>
            <a:cs typeface="Calibri" panose="020F0502020204030204" pitchFamily="34" charset="0"/>
          </a:endParaRPr>
        </a:p>
      </dgm:t>
    </dgm:pt>
    <dgm:pt modelId="{346ADE07-B7AA-4104-93A1-AEBF2DC038B3}" type="sibTrans" cxnId="{3A391B97-68C1-4888-883E-7421A174D7CF}">
      <dgm:prSet/>
      <dgm:spPr/>
      <dgm:t>
        <a:bodyPr/>
        <a:lstStyle/>
        <a:p>
          <a:endParaRPr lang="en-GB" sz="2000">
            <a:latin typeface="Calibri" panose="020F0502020204030204" pitchFamily="34" charset="0"/>
            <a:cs typeface="Calibri" panose="020F0502020204030204" pitchFamily="34" charset="0"/>
          </a:endParaRPr>
        </a:p>
      </dgm:t>
    </dgm:pt>
    <dgm:pt modelId="{672BD85D-E6FC-4C1C-BB52-FD048686A1AC}">
      <dgm:prSet phldrT="[Text]" custT="1"/>
      <dgm:spPr>
        <a:solidFill>
          <a:srgbClr val="0432FF"/>
        </a:solidFill>
      </dgm:spPr>
      <dgm:t>
        <a:bodyPr/>
        <a:lstStyle/>
        <a:p>
          <a:r>
            <a:rPr lang="en-GB" sz="2000" b="1" dirty="0">
              <a:solidFill>
                <a:schemeClr val="bg1"/>
              </a:solidFill>
              <a:latin typeface="Calibri" panose="020F0502020204030204" pitchFamily="34" charset="0"/>
              <a:cs typeface="Calibri" panose="020F0502020204030204" pitchFamily="34" charset="0"/>
            </a:rPr>
            <a:t>Review  change and provide support</a:t>
          </a:r>
        </a:p>
      </dgm:t>
    </dgm:pt>
    <dgm:pt modelId="{C759DB53-C06E-40B5-8099-26BA7913CD01}" type="parTrans" cxnId="{33FE54D9-24A4-4F90-8B7E-D1EAE0B6F237}">
      <dgm:prSet/>
      <dgm:spPr/>
      <dgm:t>
        <a:bodyPr/>
        <a:lstStyle/>
        <a:p>
          <a:endParaRPr lang="en-GB" sz="2000">
            <a:latin typeface="Calibri" panose="020F0502020204030204" pitchFamily="34" charset="0"/>
            <a:cs typeface="Calibri" panose="020F0502020204030204" pitchFamily="34" charset="0"/>
          </a:endParaRPr>
        </a:p>
      </dgm:t>
    </dgm:pt>
    <dgm:pt modelId="{C463BAF2-7DE9-4292-A461-FF1D40011033}" type="sibTrans" cxnId="{33FE54D9-24A4-4F90-8B7E-D1EAE0B6F237}">
      <dgm:prSet/>
      <dgm:spPr/>
      <dgm:t>
        <a:bodyPr/>
        <a:lstStyle/>
        <a:p>
          <a:endParaRPr lang="en-GB" sz="2000">
            <a:latin typeface="Calibri" panose="020F0502020204030204" pitchFamily="34" charset="0"/>
            <a:cs typeface="Calibri" panose="020F0502020204030204" pitchFamily="34" charset="0"/>
          </a:endParaRPr>
        </a:p>
      </dgm:t>
    </dgm:pt>
    <dgm:pt modelId="{3E7D4569-E4A8-4852-9E72-6C6A2FA4CA6E}">
      <dgm:prSet phldrT="[Text]" custT="1"/>
      <dgm:spPr>
        <a:noFill/>
      </dgm:spPr>
      <dgm:t>
        <a:bodyPr/>
        <a:lstStyle/>
        <a:p>
          <a:endParaRPr lang="en-GB" sz="2000" dirty="0">
            <a:latin typeface="Calibri" panose="020F0502020204030204" pitchFamily="34" charset="0"/>
            <a:cs typeface="Calibri" panose="020F0502020204030204" pitchFamily="34" charset="0"/>
          </a:endParaRPr>
        </a:p>
      </dgm:t>
    </dgm:pt>
    <dgm:pt modelId="{3E08CB6D-009E-4D1C-8A8A-138964D532A7}" type="sibTrans" cxnId="{F466028B-AA24-4F4B-BB58-46022995926F}">
      <dgm:prSet/>
      <dgm:spPr/>
      <dgm:t>
        <a:bodyPr/>
        <a:lstStyle/>
        <a:p>
          <a:endParaRPr lang="en-GB" sz="2000">
            <a:latin typeface="Calibri" panose="020F0502020204030204" pitchFamily="34" charset="0"/>
            <a:cs typeface="Calibri" panose="020F0502020204030204" pitchFamily="34" charset="0"/>
          </a:endParaRPr>
        </a:p>
      </dgm:t>
    </dgm:pt>
    <dgm:pt modelId="{946C53D4-8187-42DE-96E3-563B18676D51}" type="parTrans" cxnId="{F466028B-AA24-4F4B-BB58-46022995926F}">
      <dgm:prSet/>
      <dgm:spPr/>
      <dgm:t>
        <a:bodyPr/>
        <a:lstStyle/>
        <a:p>
          <a:endParaRPr lang="en-GB" sz="2000">
            <a:latin typeface="Calibri" panose="020F0502020204030204" pitchFamily="34" charset="0"/>
            <a:cs typeface="Calibri" panose="020F0502020204030204" pitchFamily="34" charset="0"/>
          </a:endParaRPr>
        </a:p>
      </dgm:t>
    </dgm:pt>
    <dgm:pt modelId="{045FEE0C-081F-4E93-A701-E3E5254F4638}" type="pres">
      <dgm:prSet presAssocID="{67684ADA-FFC1-4ED3-B391-8068E40EFC82}" presName="Name0" presStyleCnt="0">
        <dgm:presLayoutVars>
          <dgm:chMax val="1"/>
          <dgm:dir/>
          <dgm:animLvl val="ctr"/>
          <dgm:resizeHandles val="exact"/>
        </dgm:presLayoutVars>
      </dgm:prSet>
      <dgm:spPr/>
    </dgm:pt>
    <dgm:pt modelId="{1D361F55-AD16-4B06-B495-78ED48741BF4}" type="pres">
      <dgm:prSet presAssocID="{3E7D4569-E4A8-4852-9E72-6C6A2FA4CA6E}" presName="centerShape" presStyleLbl="node0" presStyleIdx="0" presStyleCnt="1" custScaleX="97714" custScaleY="95983" custLinFactNeighborX="-2591" custLinFactNeighborY="2183"/>
      <dgm:spPr/>
    </dgm:pt>
    <dgm:pt modelId="{2B7001A0-02C8-40AD-A7F8-053D77607B38}" type="pres">
      <dgm:prSet presAssocID="{8D7AC8A5-DD3F-42C0-B3FB-0A2890C4A1CC}" presName="node" presStyleLbl="node1" presStyleIdx="0" presStyleCnt="4" custScaleX="110000" custScaleY="110000" custRadScaleRad="105733" custRadScaleInc="-9964">
        <dgm:presLayoutVars>
          <dgm:bulletEnabled val="1"/>
        </dgm:presLayoutVars>
      </dgm:prSet>
      <dgm:spPr/>
    </dgm:pt>
    <dgm:pt modelId="{F786B9C5-6507-47D5-A85D-34C618C6773D}" type="pres">
      <dgm:prSet presAssocID="{8D7AC8A5-DD3F-42C0-B3FB-0A2890C4A1CC}" presName="dummy" presStyleCnt="0"/>
      <dgm:spPr/>
    </dgm:pt>
    <dgm:pt modelId="{3C7D9E49-88B3-445A-B267-136B38BF33FF}" type="pres">
      <dgm:prSet presAssocID="{1F8F0F3F-10A8-46BA-9933-39D282537A64}" presName="sibTrans" presStyleLbl="sibTrans2D1" presStyleIdx="0" presStyleCnt="4"/>
      <dgm:spPr/>
    </dgm:pt>
    <dgm:pt modelId="{2046F67E-6C27-4E55-8EB1-F6195BE5F5A2}" type="pres">
      <dgm:prSet presAssocID="{057C0FB0-01D6-4AC3-9E4A-45EE3B33827F}" presName="node" presStyleLbl="node1" presStyleIdx="1" presStyleCnt="4" custScaleX="167727" custScaleY="163906">
        <dgm:presLayoutVars>
          <dgm:bulletEnabled val="1"/>
        </dgm:presLayoutVars>
      </dgm:prSet>
      <dgm:spPr/>
    </dgm:pt>
    <dgm:pt modelId="{5AE887E5-8912-4F64-B71D-B55A87773381}" type="pres">
      <dgm:prSet presAssocID="{057C0FB0-01D6-4AC3-9E4A-45EE3B33827F}" presName="dummy" presStyleCnt="0"/>
      <dgm:spPr/>
    </dgm:pt>
    <dgm:pt modelId="{A5D5B40C-F06D-4FAB-B948-6AF8DA5DE778}" type="pres">
      <dgm:prSet presAssocID="{303B6DA6-C3A3-4341-A385-51B5E6869FD8}" presName="sibTrans" presStyleLbl="sibTrans2D1" presStyleIdx="1" presStyleCnt="4"/>
      <dgm:spPr/>
    </dgm:pt>
    <dgm:pt modelId="{816739DC-FC67-4A5D-8192-AFF539960E6F}" type="pres">
      <dgm:prSet presAssocID="{C9C32241-34F1-4E83-842B-2494F213B62C}" presName="node" presStyleLbl="node1" presStyleIdx="2" presStyleCnt="4" custScaleX="110000" custScaleY="110000">
        <dgm:presLayoutVars>
          <dgm:bulletEnabled val="1"/>
        </dgm:presLayoutVars>
      </dgm:prSet>
      <dgm:spPr/>
    </dgm:pt>
    <dgm:pt modelId="{1380E127-609C-4FBA-91B5-1BEF6B98F5E3}" type="pres">
      <dgm:prSet presAssocID="{C9C32241-34F1-4E83-842B-2494F213B62C}" presName="dummy" presStyleCnt="0"/>
      <dgm:spPr/>
    </dgm:pt>
    <dgm:pt modelId="{7E59AD2E-5422-405B-8FA2-BDBF0F239C67}" type="pres">
      <dgm:prSet presAssocID="{346ADE07-B7AA-4104-93A1-AEBF2DC038B3}" presName="sibTrans" presStyleLbl="sibTrans2D1" presStyleIdx="2" presStyleCnt="4"/>
      <dgm:spPr/>
    </dgm:pt>
    <dgm:pt modelId="{22E71CE2-E0AA-4943-8014-6E34B7C523F9}" type="pres">
      <dgm:prSet presAssocID="{672BD85D-E6FC-4C1C-BB52-FD048686A1AC}" presName="node" presStyleLbl="node1" presStyleIdx="3" presStyleCnt="4" custScaleX="148725" custScaleY="148448">
        <dgm:presLayoutVars>
          <dgm:bulletEnabled val="1"/>
        </dgm:presLayoutVars>
      </dgm:prSet>
      <dgm:spPr/>
    </dgm:pt>
    <dgm:pt modelId="{6A037165-3F67-40AC-8B9F-F528A55B7763}" type="pres">
      <dgm:prSet presAssocID="{672BD85D-E6FC-4C1C-BB52-FD048686A1AC}" presName="dummy" presStyleCnt="0"/>
      <dgm:spPr/>
    </dgm:pt>
    <dgm:pt modelId="{76C48FE8-A8A4-4911-A797-F9461B87A655}" type="pres">
      <dgm:prSet presAssocID="{C463BAF2-7DE9-4292-A461-FF1D40011033}" presName="sibTrans" presStyleLbl="sibTrans2D1" presStyleIdx="3" presStyleCnt="4" custLinFactNeighborX="-660" custLinFactNeighborY="2207"/>
      <dgm:spPr/>
    </dgm:pt>
  </dgm:ptLst>
  <dgm:cxnLst>
    <dgm:cxn modelId="{F864300A-2874-4BC0-8FB4-483F1C5AE9EE}" srcId="{3E7D4569-E4A8-4852-9E72-6C6A2FA4CA6E}" destId="{8D7AC8A5-DD3F-42C0-B3FB-0A2890C4A1CC}" srcOrd="0" destOrd="0" parTransId="{BAFBA899-B9AA-4FF4-86D4-47A58A0A5F74}" sibTransId="{1F8F0F3F-10A8-46BA-9933-39D282537A64}"/>
    <dgm:cxn modelId="{3F3BAD6F-E485-4594-8949-61A221FA3882}" type="presOf" srcId="{8D7AC8A5-DD3F-42C0-B3FB-0A2890C4A1CC}" destId="{2B7001A0-02C8-40AD-A7F8-053D77607B38}" srcOrd="0" destOrd="0" presId="urn:microsoft.com/office/officeart/2005/8/layout/radial6"/>
    <dgm:cxn modelId="{4C94BA79-E215-4633-AEDF-A18E88DBFF08}" type="presOf" srcId="{3E7D4569-E4A8-4852-9E72-6C6A2FA4CA6E}" destId="{1D361F55-AD16-4B06-B495-78ED48741BF4}" srcOrd="0" destOrd="0" presId="urn:microsoft.com/office/officeart/2005/8/layout/radial6"/>
    <dgm:cxn modelId="{7764BE80-EEBF-40AD-89E3-BF6985E6B027}" type="presOf" srcId="{1F8F0F3F-10A8-46BA-9933-39D282537A64}" destId="{3C7D9E49-88B3-445A-B267-136B38BF33FF}" srcOrd="0" destOrd="0" presId="urn:microsoft.com/office/officeart/2005/8/layout/radial6"/>
    <dgm:cxn modelId="{BED33A87-1686-47B8-AA5D-FB3B39DD838A}" type="presOf" srcId="{303B6DA6-C3A3-4341-A385-51B5E6869FD8}" destId="{A5D5B40C-F06D-4FAB-B948-6AF8DA5DE778}" srcOrd="0" destOrd="0" presId="urn:microsoft.com/office/officeart/2005/8/layout/radial6"/>
    <dgm:cxn modelId="{F466028B-AA24-4F4B-BB58-46022995926F}" srcId="{67684ADA-FFC1-4ED3-B391-8068E40EFC82}" destId="{3E7D4569-E4A8-4852-9E72-6C6A2FA4CA6E}" srcOrd="0" destOrd="0" parTransId="{946C53D4-8187-42DE-96E3-563B18676D51}" sibTransId="{3E08CB6D-009E-4D1C-8A8A-138964D532A7}"/>
    <dgm:cxn modelId="{40E0A592-6B38-4A4F-B94C-B5813D30E074}" type="presOf" srcId="{346ADE07-B7AA-4104-93A1-AEBF2DC038B3}" destId="{7E59AD2E-5422-405B-8FA2-BDBF0F239C67}" srcOrd="0" destOrd="0" presId="urn:microsoft.com/office/officeart/2005/8/layout/radial6"/>
    <dgm:cxn modelId="{AD54DC94-24BF-46B3-8095-8C535E7035E1}" type="presOf" srcId="{057C0FB0-01D6-4AC3-9E4A-45EE3B33827F}" destId="{2046F67E-6C27-4E55-8EB1-F6195BE5F5A2}" srcOrd="0" destOrd="0" presId="urn:microsoft.com/office/officeart/2005/8/layout/radial6"/>
    <dgm:cxn modelId="{3A391B97-68C1-4888-883E-7421A174D7CF}" srcId="{3E7D4569-E4A8-4852-9E72-6C6A2FA4CA6E}" destId="{C9C32241-34F1-4E83-842B-2494F213B62C}" srcOrd="2" destOrd="0" parTransId="{2BA474D5-0929-4C73-8695-C0E42EE649E3}" sibTransId="{346ADE07-B7AA-4104-93A1-AEBF2DC038B3}"/>
    <dgm:cxn modelId="{B35AC999-77E9-4919-986F-43ED0A186F65}" srcId="{3E7D4569-E4A8-4852-9E72-6C6A2FA4CA6E}" destId="{057C0FB0-01D6-4AC3-9E4A-45EE3B33827F}" srcOrd="1" destOrd="0" parTransId="{CA9FF61D-1BCA-46B9-ACB3-17814FB26C50}" sibTransId="{303B6DA6-C3A3-4341-A385-51B5E6869FD8}"/>
    <dgm:cxn modelId="{8732E2B4-CDA8-4ACA-AECB-5743607EE350}" type="presOf" srcId="{C9C32241-34F1-4E83-842B-2494F213B62C}" destId="{816739DC-FC67-4A5D-8192-AFF539960E6F}" srcOrd="0" destOrd="0" presId="urn:microsoft.com/office/officeart/2005/8/layout/radial6"/>
    <dgm:cxn modelId="{3B2CFFB4-3BD3-409D-941D-12F89FACBF32}" type="presOf" srcId="{C463BAF2-7DE9-4292-A461-FF1D40011033}" destId="{76C48FE8-A8A4-4911-A797-F9461B87A655}" srcOrd="0" destOrd="0" presId="urn:microsoft.com/office/officeart/2005/8/layout/radial6"/>
    <dgm:cxn modelId="{5318B6C3-040A-4910-8012-69F99E34F8EF}" type="presOf" srcId="{67684ADA-FFC1-4ED3-B391-8068E40EFC82}" destId="{045FEE0C-081F-4E93-A701-E3E5254F4638}" srcOrd="0" destOrd="0" presId="urn:microsoft.com/office/officeart/2005/8/layout/radial6"/>
    <dgm:cxn modelId="{DEC4EEC4-E5E8-4729-8435-5BA1E691E6B7}" type="presOf" srcId="{672BD85D-E6FC-4C1C-BB52-FD048686A1AC}" destId="{22E71CE2-E0AA-4943-8014-6E34B7C523F9}" srcOrd="0" destOrd="0" presId="urn:microsoft.com/office/officeart/2005/8/layout/radial6"/>
    <dgm:cxn modelId="{33FE54D9-24A4-4F90-8B7E-D1EAE0B6F237}" srcId="{3E7D4569-E4A8-4852-9E72-6C6A2FA4CA6E}" destId="{672BD85D-E6FC-4C1C-BB52-FD048686A1AC}" srcOrd="3" destOrd="0" parTransId="{C759DB53-C06E-40B5-8099-26BA7913CD01}" sibTransId="{C463BAF2-7DE9-4292-A461-FF1D40011033}"/>
    <dgm:cxn modelId="{8931D0C7-CBBA-4F24-940B-1C89A4285C80}" type="presParOf" srcId="{045FEE0C-081F-4E93-A701-E3E5254F4638}" destId="{1D361F55-AD16-4B06-B495-78ED48741BF4}" srcOrd="0" destOrd="0" presId="urn:microsoft.com/office/officeart/2005/8/layout/radial6"/>
    <dgm:cxn modelId="{43735231-85F8-4B70-BBE9-572D0756814A}" type="presParOf" srcId="{045FEE0C-081F-4E93-A701-E3E5254F4638}" destId="{2B7001A0-02C8-40AD-A7F8-053D77607B38}" srcOrd="1" destOrd="0" presId="urn:microsoft.com/office/officeart/2005/8/layout/radial6"/>
    <dgm:cxn modelId="{D7069C77-1946-4F37-8BC1-32E61A95F8A9}" type="presParOf" srcId="{045FEE0C-081F-4E93-A701-E3E5254F4638}" destId="{F786B9C5-6507-47D5-A85D-34C618C6773D}" srcOrd="2" destOrd="0" presId="urn:microsoft.com/office/officeart/2005/8/layout/radial6"/>
    <dgm:cxn modelId="{C1D0823B-56F8-4BBE-ADB8-96A69CDCFDC4}" type="presParOf" srcId="{045FEE0C-081F-4E93-A701-E3E5254F4638}" destId="{3C7D9E49-88B3-445A-B267-136B38BF33FF}" srcOrd="3" destOrd="0" presId="urn:microsoft.com/office/officeart/2005/8/layout/radial6"/>
    <dgm:cxn modelId="{CD5305A4-D384-4400-BB74-B123FAB4F0E8}" type="presParOf" srcId="{045FEE0C-081F-4E93-A701-E3E5254F4638}" destId="{2046F67E-6C27-4E55-8EB1-F6195BE5F5A2}" srcOrd="4" destOrd="0" presId="urn:microsoft.com/office/officeart/2005/8/layout/radial6"/>
    <dgm:cxn modelId="{A78372C6-2080-43BE-9816-A0DA969125E1}" type="presParOf" srcId="{045FEE0C-081F-4E93-A701-E3E5254F4638}" destId="{5AE887E5-8912-4F64-B71D-B55A87773381}" srcOrd="5" destOrd="0" presId="urn:microsoft.com/office/officeart/2005/8/layout/radial6"/>
    <dgm:cxn modelId="{C9A32CE7-3B28-47DA-90CE-3C533F6A5C35}" type="presParOf" srcId="{045FEE0C-081F-4E93-A701-E3E5254F4638}" destId="{A5D5B40C-F06D-4FAB-B948-6AF8DA5DE778}" srcOrd="6" destOrd="0" presId="urn:microsoft.com/office/officeart/2005/8/layout/radial6"/>
    <dgm:cxn modelId="{4E89B26D-2F1B-4462-B312-ED6F43F9A220}" type="presParOf" srcId="{045FEE0C-081F-4E93-A701-E3E5254F4638}" destId="{816739DC-FC67-4A5D-8192-AFF539960E6F}" srcOrd="7" destOrd="0" presId="urn:microsoft.com/office/officeart/2005/8/layout/radial6"/>
    <dgm:cxn modelId="{1C7AC234-457A-49D8-94CA-7AFFFFC61B47}" type="presParOf" srcId="{045FEE0C-081F-4E93-A701-E3E5254F4638}" destId="{1380E127-609C-4FBA-91B5-1BEF6B98F5E3}" srcOrd="8" destOrd="0" presId="urn:microsoft.com/office/officeart/2005/8/layout/radial6"/>
    <dgm:cxn modelId="{9E3C6C6E-4402-41C4-B1EE-61AE50356825}" type="presParOf" srcId="{045FEE0C-081F-4E93-A701-E3E5254F4638}" destId="{7E59AD2E-5422-405B-8FA2-BDBF0F239C67}" srcOrd="9" destOrd="0" presId="urn:microsoft.com/office/officeart/2005/8/layout/radial6"/>
    <dgm:cxn modelId="{002DBEE1-6F6E-4451-A310-880C51DAF953}" type="presParOf" srcId="{045FEE0C-081F-4E93-A701-E3E5254F4638}" destId="{22E71CE2-E0AA-4943-8014-6E34B7C523F9}" srcOrd="10" destOrd="0" presId="urn:microsoft.com/office/officeart/2005/8/layout/radial6"/>
    <dgm:cxn modelId="{2C3965DC-84E7-41A0-A925-70E5A213C9C9}" type="presParOf" srcId="{045FEE0C-081F-4E93-A701-E3E5254F4638}" destId="{6A037165-3F67-40AC-8B9F-F528A55B7763}" srcOrd="11" destOrd="0" presId="urn:microsoft.com/office/officeart/2005/8/layout/radial6"/>
    <dgm:cxn modelId="{C4EAB3C3-13D9-4AA8-A0BC-DA607ADD65FA}" type="presParOf" srcId="{045FEE0C-081F-4E93-A701-E3E5254F4638}" destId="{76C48FE8-A8A4-4911-A797-F9461B87A655}" srcOrd="12"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C48FE8-A8A4-4911-A797-F9461B87A655}">
      <dsp:nvSpPr>
        <dsp:cNvPr id="0" name=""/>
        <dsp:cNvSpPr/>
      </dsp:nvSpPr>
      <dsp:spPr>
        <a:xfrm>
          <a:off x="1485389" y="660073"/>
          <a:ext cx="3863386" cy="3863386"/>
        </a:xfrm>
        <a:prstGeom prst="blockArc">
          <a:avLst>
            <a:gd name="adj1" fmla="val 10794771"/>
            <a:gd name="adj2" fmla="val 160103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E59AD2E-5422-405B-8FA2-BDBF0F239C67}">
      <dsp:nvSpPr>
        <dsp:cNvPr id="0" name=""/>
        <dsp:cNvSpPr/>
      </dsp:nvSpPr>
      <dsp:spPr>
        <a:xfrm>
          <a:off x="1510889" y="577678"/>
          <a:ext cx="3863386" cy="3863386"/>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5D5B40C-F06D-4FAB-B948-6AF8DA5DE778}">
      <dsp:nvSpPr>
        <dsp:cNvPr id="0" name=""/>
        <dsp:cNvSpPr/>
      </dsp:nvSpPr>
      <dsp:spPr>
        <a:xfrm>
          <a:off x="1510889" y="577678"/>
          <a:ext cx="3863386" cy="3863386"/>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C7D9E49-88B3-445A-B267-136B38BF33FF}">
      <dsp:nvSpPr>
        <dsp:cNvPr id="0" name=""/>
        <dsp:cNvSpPr/>
      </dsp:nvSpPr>
      <dsp:spPr>
        <a:xfrm>
          <a:off x="1510892" y="574808"/>
          <a:ext cx="3863386" cy="3863386"/>
        </a:xfrm>
        <a:prstGeom prst="blockArc">
          <a:avLst>
            <a:gd name="adj1" fmla="val 16010352"/>
            <a:gd name="adj2" fmla="val 523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361F55-AD16-4B06-B495-78ED48741BF4}">
      <dsp:nvSpPr>
        <dsp:cNvPr id="0" name=""/>
        <dsp:cNvSpPr/>
      </dsp:nvSpPr>
      <dsp:spPr>
        <a:xfrm>
          <a:off x="2476022" y="1738361"/>
          <a:ext cx="1737564" cy="1706783"/>
        </a:xfrm>
        <a:prstGeom prst="ellipse">
          <a:avLst/>
        </a:prstGeom>
        <a:no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en-GB" sz="2000" kern="1200" dirty="0">
            <a:latin typeface="Calibri" panose="020F0502020204030204" pitchFamily="34" charset="0"/>
            <a:cs typeface="Calibri" panose="020F0502020204030204" pitchFamily="34" charset="0"/>
          </a:endParaRPr>
        </a:p>
      </dsp:txBody>
      <dsp:txXfrm>
        <a:off x="2730482" y="1988314"/>
        <a:ext cx="1228644" cy="1206877"/>
      </dsp:txXfrm>
    </dsp:sp>
    <dsp:sp modelId="{2B7001A0-02C8-40AD-A7F8-053D77607B38}">
      <dsp:nvSpPr>
        <dsp:cNvPr id="0" name=""/>
        <dsp:cNvSpPr/>
      </dsp:nvSpPr>
      <dsp:spPr>
        <a:xfrm>
          <a:off x="2653932" y="-62122"/>
          <a:ext cx="1369225" cy="1369225"/>
        </a:xfrm>
        <a:prstGeom prst="ellipse">
          <a:avLst/>
        </a:prstGeom>
        <a:solidFill>
          <a:srgbClr val="8AE4A8"/>
        </a:solidFill>
        <a:ln w="19050" cap="flat" cmpd="sng" algn="ctr">
          <a:solidFill>
            <a:srgbClr val="8AE4A8"/>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Inquire </a:t>
          </a:r>
        </a:p>
        <a:p>
          <a:pPr marL="0" lvl="0" indent="0" algn="ctr" defTabSz="889000">
            <a:lnSpc>
              <a:spcPct val="9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and </a:t>
          </a:r>
        </a:p>
        <a:p>
          <a:pPr marL="0" lvl="0" indent="0" algn="ctr" defTabSz="889000">
            <a:lnSpc>
              <a:spcPct val="9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listen</a:t>
          </a:r>
        </a:p>
      </dsp:txBody>
      <dsp:txXfrm>
        <a:off x="2854450" y="138396"/>
        <a:ext cx="968189" cy="968189"/>
      </dsp:txXfrm>
    </dsp:sp>
    <dsp:sp modelId="{2046F67E-6C27-4E55-8EB1-F6195BE5F5A2}">
      <dsp:nvSpPr>
        <dsp:cNvPr id="0" name=""/>
        <dsp:cNvSpPr/>
      </dsp:nvSpPr>
      <dsp:spPr>
        <a:xfrm>
          <a:off x="4285574" y="1489261"/>
          <a:ext cx="2087782" cy="2040220"/>
        </a:xfrm>
        <a:prstGeom prst="ellipse">
          <a:avLst/>
        </a:prstGeom>
        <a:solidFill>
          <a:srgbClr val="7A81FF"/>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bg1"/>
              </a:solidFill>
              <a:latin typeface="Calibri" panose="020F0502020204030204" pitchFamily="34" charset="0"/>
              <a:cs typeface="Calibri" panose="020F0502020204030204" pitchFamily="34" charset="0"/>
            </a:rPr>
            <a:t>Provide specifics and ask for observations</a:t>
          </a:r>
        </a:p>
      </dsp:txBody>
      <dsp:txXfrm>
        <a:off x="4591323" y="1788044"/>
        <a:ext cx="1476284" cy="1442654"/>
      </dsp:txXfrm>
    </dsp:sp>
    <dsp:sp modelId="{816739DC-FC67-4A5D-8192-AFF539960E6F}">
      <dsp:nvSpPr>
        <dsp:cNvPr id="0" name=""/>
        <dsp:cNvSpPr/>
      </dsp:nvSpPr>
      <dsp:spPr>
        <a:xfrm>
          <a:off x="2757970" y="3711641"/>
          <a:ext cx="1369225" cy="1369225"/>
        </a:xfrm>
        <a:prstGeom prst="ellipse">
          <a:avLst/>
        </a:prstGeom>
        <a:solidFill>
          <a:srgbClr val="A1AEBF"/>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tx1"/>
              </a:solidFill>
              <a:latin typeface="Calibri" panose="020F0502020204030204" pitchFamily="34" charset="0"/>
              <a:cs typeface="Calibri" panose="020F0502020204030204" pitchFamily="34" charset="0"/>
            </a:rPr>
            <a:t>Agree next steps</a:t>
          </a:r>
        </a:p>
      </dsp:txBody>
      <dsp:txXfrm>
        <a:off x="2958488" y="3912159"/>
        <a:ext cx="968189" cy="968189"/>
      </dsp:txXfrm>
    </dsp:sp>
    <dsp:sp modelId="{22E71CE2-E0AA-4943-8014-6E34B7C523F9}">
      <dsp:nvSpPr>
        <dsp:cNvPr id="0" name=""/>
        <dsp:cNvSpPr/>
      </dsp:nvSpPr>
      <dsp:spPr>
        <a:xfrm>
          <a:off x="630073" y="1585468"/>
          <a:ext cx="1851254" cy="1847806"/>
        </a:xfrm>
        <a:prstGeom prst="ellipse">
          <a:avLst/>
        </a:prstGeom>
        <a:solidFill>
          <a:srgbClr val="0432FF"/>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b="1" kern="1200" dirty="0">
              <a:solidFill>
                <a:schemeClr val="bg1"/>
              </a:solidFill>
              <a:latin typeface="Calibri" panose="020F0502020204030204" pitchFamily="34" charset="0"/>
              <a:cs typeface="Calibri" panose="020F0502020204030204" pitchFamily="34" charset="0"/>
            </a:rPr>
            <a:t>Review  change and provide support</a:t>
          </a:r>
        </a:p>
      </dsp:txBody>
      <dsp:txXfrm>
        <a:off x="901183" y="1856073"/>
        <a:ext cx="1309034" cy="1306596"/>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82C1BC2F-69F2-6B40-B785-1289A9F91739}" type="datetimeFigureOut">
              <a:rPr lang="en-US" smtClean="0"/>
              <a:t>10/12/25</a:t>
            </a:fld>
            <a:endParaRPr lang="en-US" dirty="0"/>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1C4D4D83-C364-B142-A397-E0077B8196FD}" type="slidenum">
              <a:rPr lang="en-US" smtClean="0"/>
              <a:t>‹#›</a:t>
            </a:fld>
            <a:endParaRPr lang="en-US" dirty="0"/>
          </a:p>
        </p:txBody>
      </p:sp>
    </p:spTree>
    <p:extLst>
      <p:ext uri="{BB962C8B-B14F-4D97-AF65-F5344CB8AC3E}">
        <p14:creationId xmlns:p14="http://schemas.microsoft.com/office/powerpoint/2010/main" val="844431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4D4D83-C364-B142-A397-E0077B8196FD}" type="slidenum">
              <a:rPr lang="en-US" smtClean="0"/>
              <a:t>4</a:t>
            </a:fld>
            <a:endParaRPr lang="en-US" dirty="0"/>
          </a:p>
        </p:txBody>
      </p:sp>
    </p:spTree>
    <p:extLst>
      <p:ext uri="{BB962C8B-B14F-4D97-AF65-F5344CB8AC3E}">
        <p14:creationId xmlns:p14="http://schemas.microsoft.com/office/powerpoint/2010/main" val="29058299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37078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3074838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1324415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2966220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2191809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390984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3731339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45560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388870616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178190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B2451F26-9D4C-8F4B-B9A7-F909181EEDC3}" type="datetimeFigureOut">
              <a:rPr lang="en-US" smtClean="0"/>
              <a:t>10/12/25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2EE714C-6FE4-924A-BCF0-DA31E588E5E0}" type="slidenum">
              <a:rPr lang="en-US" smtClean="0"/>
              <a:t>‹#›</a:t>
            </a:fld>
            <a:endParaRPr lang="en-US" dirty="0"/>
          </a:p>
        </p:txBody>
      </p:sp>
    </p:spTree>
    <p:extLst>
      <p:ext uri="{BB962C8B-B14F-4D97-AF65-F5344CB8AC3E}">
        <p14:creationId xmlns:p14="http://schemas.microsoft.com/office/powerpoint/2010/main" val="1711006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2451F26-9D4C-8F4B-B9A7-F909181EEDC3}" type="datetimeFigureOut">
              <a:rPr lang="en-US" smtClean="0"/>
              <a:t>10/12/25</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2EE714C-6FE4-924A-BCF0-DA31E588E5E0}" type="slidenum">
              <a:rPr lang="en-US" smtClean="0"/>
              <a:t>‹#›</a:t>
            </a:fld>
            <a:endParaRPr lang="en-US" dirty="0"/>
          </a:p>
        </p:txBody>
      </p:sp>
    </p:spTree>
    <p:extLst>
      <p:ext uri="{BB962C8B-B14F-4D97-AF65-F5344CB8AC3E}">
        <p14:creationId xmlns:p14="http://schemas.microsoft.com/office/powerpoint/2010/main" val="28042226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15CA60-F368-3346-B5AD-5465DD3BBB3D}"/>
              </a:ext>
            </a:extLst>
          </p:cNvPr>
          <p:cNvSpPr txBox="1"/>
          <p:nvPr/>
        </p:nvSpPr>
        <p:spPr>
          <a:xfrm>
            <a:off x="-10886" y="298621"/>
            <a:ext cx="9144000" cy="1015663"/>
          </a:xfrm>
          <a:prstGeom prst="rect">
            <a:avLst/>
          </a:prstGeom>
          <a:noFill/>
        </p:spPr>
        <p:txBody>
          <a:bodyPr wrap="square" rtlCol="0">
            <a:spAutoFit/>
          </a:bodyPr>
          <a:lstStyle/>
          <a:p>
            <a:pPr algn="ctr"/>
            <a:r>
              <a:rPr lang="en-GB" sz="3600" b="1" dirty="0">
                <a:solidFill>
                  <a:srgbClr val="009193"/>
                </a:solidFill>
                <a:latin typeface="Mistral" panose="03090702030407020403" pitchFamily="66" charset="0"/>
                <a:cs typeface="Calibri" panose="020F0502020204030204" pitchFamily="34" charset="0"/>
              </a:rPr>
              <a:t>Feedback</a:t>
            </a:r>
          </a:p>
          <a:p>
            <a:pPr algn="ctr"/>
            <a:endParaRPr lang="en-GB" sz="2400" b="1" dirty="0">
              <a:solidFill>
                <a:srgbClr val="002060"/>
              </a:solidFill>
            </a:endParaRPr>
          </a:p>
        </p:txBody>
      </p:sp>
      <p:sp>
        <p:nvSpPr>
          <p:cNvPr id="3" name="TextBox 2">
            <a:extLst>
              <a:ext uri="{FF2B5EF4-FFF2-40B4-BE49-F238E27FC236}">
                <a16:creationId xmlns:a16="http://schemas.microsoft.com/office/drawing/2014/main" id="{99790105-DE39-9DB9-0185-A332C0EC0558}"/>
              </a:ext>
            </a:extLst>
          </p:cNvPr>
          <p:cNvSpPr txBox="1"/>
          <p:nvPr/>
        </p:nvSpPr>
        <p:spPr>
          <a:xfrm>
            <a:off x="283025" y="977593"/>
            <a:ext cx="8577943" cy="707886"/>
          </a:xfrm>
          <a:prstGeom prst="rect">
            <a:avLst/>
          </a:prstGeom>
          <a:noFill/>
        </p:spPr>
        <p:txBody>
          <a:bodyPr wrap="square">
            <a:spAutoFit/>
          </a:bodyPr>
          <a:lstStyle/>
          <a:p>
            <a:pPr algn="ctr"/>
            <a:endParaRPr lang="en-US" sz="2000" b="1" dirty="0">
              <a:solidFill>
                <a:srgbClr val="7A81FF"/>
              </a:solidFill>
            </a:endParaRPr>
          </a:p>
          <a:p>
            <a:pPr algn="ctr"/>
            <a:endParaRPr lang="en-US" sz="2000" b="1" dirty="0">
              <a:solidFill>
                <a:srgbClr val="7A81FF"/>
              </a:solidFill>
            </a:endParaRPr>
          </a:p>
        </p:txBody>
      </p:sp>
      <p:sp>
        <p:nvSpPr>
          <p:cNvPr id="7" name="TextBox 6">
            <a:extLst>
              <a:ext uri="{FF2B5EF4-FFF2-40B4-BE49-F238E27FC236}">
                <a16:creationId xmlns:a16="http://schemas.microsoft.com/office/drawing/2014/main" id="{89233777-734E-3E24-6AE9-666A1AA2ACAF}"/>
              </a:ext>
            </a:extLst>
          </p:cNvPr>
          <p:cNvSpPr txBox="1"/>
          <p:nvPr/>
        </p:nvSpPr>
        <p:spPr>
          <a:xfrm>
            <a:off x="0" y="698622"/>
            <a:ext cx="9144000" cy="5940088"/>
          </a:xfrm>
          <a:prstGeom prst="rect">
            <a:avLst/>
          </a:prstGeom>
          <a:noFill/>
        </p:spPr>
        <p:txBody>
          <a:bodyPr wrap="square" rtlCol="0">
            <a:spAutoFit/>
          </a:bodyPr>
          <a:lstStyle/>
          <a:p>
            <a:endParaRPr lang="en-US" sz="2000" b="1" dirty="0">
              <a:solidFill>
                <a:srgbClr val="7A81FF"/>
              </a:solidFill>
              <a:latin typeface="Calibri" panose="020F0502020204030204" pitchFamily="34" charset="0"/>
              <a:cs typeface="Calibri" panose="020F0502020204030204" pitchFamily="34" charset="0"/>
            </a:endParaRPr>
          </a:p>
          <a:p>
            <a:pPr algn="ctr"/>
            <a:r>
              <a:rPr lang="en-US" sz="2400" b="1" dirty="0">
                <a:solidFill>
                  <a:srgbClr val="0432FF"/>
                </a:solidFill>
                <a:latin typeface="Calibri" panose="020F0502020204030204" pitchFamily="34" charset="0"/>
                <a:cs typeface="Calibri" panose="020F0502020204030204" pitchFamily="34" charset="0"/>
              </a:rPr>
              <a:t>The way to ask for and offer information on impact of another on their performance/behaviour in a specific situation, </a:t>
            </a:r>
            <a:r>
              <a:rPr lang="en-US" sz="2400" b="1" i="1" dirty="0">
                <a:solidFill>
                  <a:srgbClr val="009193"/>
                </a:solidFill>
                <a:latin typeface="Calibri" panose="020F0502020204030204" pitchFamily="34" charset="0"/>
                <a:cs typeface="Calibri" panose="020F0502020204030204" pitchFamily="34" charset="0"/>
              </a:rPr>
              <a:t>as soon as possible after the event</a:t>
            </a:r>
            <a:r>
              <a:rPr lang="en-US" sz="2400" b="1" dirty="0">
                <a:solidFill>
                  <a:srgbClr val="009193"/>
                </a:solidFill>
                <a:latin typeface="Calibri" panose="020F0502020204030204" pitchFamily="34" charset="0"/>
                <a:cs typeface="Calibri" panose="020F0502020204030204" pitchFamily="34" charset="0"/>
              </a:rPr>
              <a:t>.</a:t>
            </a:r>
          </a:p>
          <a:p>
            <a:pPr algn="ctr"/>
            <a:endParaRPr lang="en-US" sz="2400" b="1" dirty="0">
              <a:latin typeface="Calibri" panose="020F0502020204030204" pitchFamily="34" charset="0"/>
              <a:cs typeface="Calibri" panose="020F0502020204030204" pitchFamily="34" charset="0"/>
            </a:endParaRPr>
          </a:p>
          <a:p>
            <a:pPr algn="ctr"/>
            <a:r>
              <a:rPr lang="en-US" sz="2400" b="1" dirty="0">
                <a:solidFill>
                  <a:schemeClr val="tx1">
                    <a:lumMod val="75000"/>
                    <a:lumOff val="25000"/>
                  </a:schemeClr>
                </a:solidFill>
                <a:latin typeface="Calibri" panose="020F0502020204030204" pitchFamily="34" charset="0"/>
                <a:cs typeface="Calibri" panose="020F0502020204030204" pitchFamily="34" charset="0"/>
              </a:rPr>
              <a:t>The provision of information on what has worked or not, backed up by specific, factual examples. Adult to Adult.</a:t>
            </a:r>
          </a:p>
          <a:p>
            <a:pPr algn="ctr"/>
            <a:endParaRPr lang="en-US" sz="2400" b="1" dirty="0">
              <a:solidFill>
                <a:schemeClr val="tx1">
                  <a:lumMod val="75000"/>
                  <a:lumOff val="25000"/>
                </a:schemeClr>
              </a:solidFill>
              <a:latin typeface="Calibri" panose="020F0502020204030204" pitchFamily="34" charset="0"/>
              <a:cs typeface="Calibri" panose="020F0502020204030204" pitchFamily="34" charset="0"/>
            </a:endParaRPr>
          </a:p>
          <a:p>
            <a:pPr algn="ctr"/>
            <a:r>
              <a:rPr lang="en-US" sz="2400" b="1" dirty="0">
                <a:solidFill>
                  <a:srgbClr val="009193"/>
                </a:solidFill>
                <a:latin typeface="Calibri" panose="020F0502020204030204" pitchFamily="34" charset="0"/>
                <a:cs typeface="Calibri" panose="020F0502020204030204" pitchFamily="34" charset="0"/>
              </a:rPr>
              <a:t>The process by which we can learn and help others to learn, by surfacing ideas about how we can make things better by building on strengths or changing things that haven’t worked.</a:t>
            </a:r>
          </a:p>
          <a:p>
            <a:pPr algn="ctr"/>
            <a:endParaRPr lang="en-US" sz="2400" b="1" dirty="0">
              <a:latin typeface="Calibri" panose="020F0502020204030204" pitchFamily="34" charset="0"/>
              <a:cs typeface="Calibri" panose="020F0502020204030204" pitchFamily="34" charset="0"/>
            </a:endParaRPr>
          </a:p>
          <a:p>
            <a:pPr algn="ctr"/>
            <a:r>
              <a:rPr lang="en-US" sz="2400" b="1" i="1" dirty="0">
                <a:solidFill>
                  <a:srgbClr val="0432FF"/>
                </a:solidFill>
                <a:latin typeface="Calibri" panose="020F0502020204030204" pitchFamily="34" charset="0"/>
                <a:cs typeface="Calibri" panose="020F0502020204030204" pitchFamily="34" charset="0"/>
              </a:rPr>
              <a:t>NOT personal comment about things that can’t be changed, the opportunity to be right, or something that you have held onto for ages.</a:t>
            </a:r>
          </a:p>
          <a:p>
            <a:pPr algn="ctr"/>
            <a:r>
              <a:rPr lang="en-US" sz="2400" b="1" i="1" dirty="0">
                <a:solidFill>
                  <a:srgbClr val="7A81FF"/>
                </a:solidFill>
                <a:latin typeface="Calibri" panose="020F0502020204030204" pitchFamily="34" charset="0"/>
                <a:cs typeface="Calibri" panose="020F0502020204030204" pitchFamily="34" charset="0"/>
              </a:rPr>
              <a:t>NOT challenging someone else’s thinking, that’s fine but it’s not feedback.</a:t>
            </a:r>
          </a:p>
        </p:txBody>
      </p:sp>
    </p:spTree>
    <p:extLst>
      <p:ext uri="{BB962C8B-B14F-4D97-AF65-F5344CB8AC3E}">
        <p14:creationId xmlns:p14="http://schemas.microsoft.com/office/powerpoint/2010/main" val="289610349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AD5061-C02F-082C-BBF3-43A3E04705D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85134AE-CB3E-1A1C-B77B-82127DDF78C7}"/>
              </a:ext>
            </a:extLst>
          </p:cNvPr>
          <p:cNvSpPr txBox="1"/>
          <p:nvPr/>
        </p:nvSpPr>
        <p:spPr>
          <a:xfrm>
            <a:off x="-10886" y="15593"/>
            <a:ext cx="9144000" cy="1015663"/>
          </a:xfrm>
          <a:prstGeom prst="rect">
            <a:avLst/>
          </a:prstGeom>
          <a:noFill/>
        </p:spPr>
        <p:txBody>
          <a:bodyPr wrap="square" rtlCol="0">
            <a:spAutoFit/>
          </a:bodyPr>
          <a:lstStyle/>
          <a:p>
            <a:pPr algn="ctr"/>
            <a:r>
              <a:rPr lang="en-GB" sz="3600" b="1" dirty="0">
                <a:solidFill>
                  <a:srgbClr val="009193"/>
                </a:solidFill>
                <a:latin typeface="Mistral" panose="03090702030407020403" pitchFamily="66" charset="0"/>
                <a:cs typeface="Calibri" panose="020F0502020204030204" pitchFamily="34" charset="0"/>
              </a:rPr>
              <a:t>Create your Feedback SOP</a:t>
            </a:r>
          </a:p>
          <a:p>
            <a:pPr algn="ctr"/>
            <a:endParaRPr lang="en-GB" sz="2400" b="1" dirty="0">
              <a:solidFill>
                <a:srgbClr val="002060"/>
              </a:solidFill>
            </a:endParaRPr>
          </a:p>
        </p:txBody>
      </p:sp>
      <p:sp>
        <p:nvSpPr>
          <p:cNvPr id="3" name="TextBox 2">
            <a:extLst>
              <a:ext uri="{FF2B5EF4-FFF2-40B4-BE49-F238E27FC236}">
                <a16:creationId xmlns:a16="http://schemas.microsoft.com/office/drawing/2014/main" id="{452B9B42-1A46-7C4A-BCA8-C902BFAB7732}"/>
              </a:ext>
            </a:extLst>
          </p:cNvPr>
          <p:cNvSpPr txBox="1"/>
          <p:nvPr/>
        </p:nvSpPr>
        <p:spPr>
          <a:xfrm>
            <a:off x="283025" y="977593"/>
            <a:ext cx="8577943" cy="707886"/>
          </a:xfrm>
          <a:prstGeom prst="rect">
            <a:avLst/>
          </a:prstGeom>
          <a:noFill/>
        </p:spPr>
        <p:txBody>
          <a:bodyPr wrap="square">
            <a:spAutoFit/>
          </a:bodyPr>
          <a:lstStyle/>
          <a:p>
            <a:pPr algn="ctr"/>
            <a:endParaRPr lang="en-US" sz="2000" b="1" dirty="0">
              <a:solidFill>
                <a:srgbClr val="7A81FF"/>
              </a:solidFill>
            </a:endParaRPr>
          </a:p>
          <a:p>
            <a:pPr algn="ctr"/>
            <a:endParaRPr lang="en-US" sz="2000" b="1" dirty="0">
              <a:solidFill>
                <a:srgbClr val="7A81FF"/>
              </a:solidFill>
            </a:endParaRPr>
          </a:p>
        </p:txBody>
      </p:sp>
      <p:sp>
        <p:nvSpPr>
          <p:cNvPr id="7" name="TextBox 6">
            <a:extLst>
              <a:ext uri="{FF2B5EF4-FFF2-40B4-BE49-F238E27FC236}">
                <a16:creationId xmlns:a16="http://schemas.microsoft.com/office/drawing/2014/main" id="{158002E5-81A2-FC05-8BC9-F3E5A2991A7F}"/>
              </a:ext>
            </a:extLst>
          </p:cNvPr>
          <p:cNvSpPr txBox="1"/>
          <p:nvPr/>
        </p:nvSpPr>
        <p:spPr>
          <a:xfrm>
            <a:off x="0" y="698622"/>
            <a:ext cx="9144000" cy="6247864"/>
          </a:xfrm>
          <a:prstGeom prst="rect">
            <a:avLst/>
          </a:prstGeom>
          <a:noFill/>
        </p:spPr>
        <p:txBody>
          <a:bodyPr wrap="square" rtlCol="0">
            <a:spAutoFit/>
          </a:bodyPr>
          <a:lstStyle/>
          <a:p>
            <a:pPr algn="ctr"/>
            <a:r>
              <a:rPr lang="en-US" sz="2000" b="1" dirty="0">
                <a:solidFill>
                  <a:srgbClr val="7A81FF"/>
                </a:solidFill>
                <a:latin typeface="Calibri" panose="020F0502020204030204" pitchFamily="34" charset="0"/>
                <a:cs typeface="Calibri" panose="020F0502020204030204" pitchFamily="34" charset="0"/>
              </a:rPr>
              <a:t>FIONA: How I like to receive feedback:</a:t>
            </a: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TIMING</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FORMAT</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BEHAVIOURS </a:t>
            </a:r>
            <a:r>
              <a:rPr lang="en-US" sz="2000" b="1">
                <a:solidFill>
                  <a:srgbClr val="7A81FF"/>
                </a:solidFill>
                <a:latin typeface="Calibri" panose="020F0502020204030204" pitchFamily="34" charset="0"/>
                <a:cs typeface="Calibri" panose="020F0502020204030204" pitchFamily="34" charset="0"/>
              </a:rPr>
              <a:t>THAT WILL </a:t>
            </a:r>
            <a:r>
              <a:rPr lang="en-US" sz="2000" b="1" dirty="0">
                <a:solidFill>
                  <a:srgbClr val="7A81FF"/>
                </a:solidFill>
                <a:latin typeface="Calibri" panose="020F0502020204030204" pitchFamily="34" charset="0"/>
                <a:cs typeface="Calibri" panose="020F0502020204030204" pitchFamily="34" charset="0"/>
              </a:rPr>
              <a:t>HELP ME RECEIVE THE FEEDBACK</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CONTENT</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FOLLOW-UP</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a:p>
            <a:pPr algn="ctr"/>
            <a:r>
              <a:rPr lang="en-US" sz="2000" b="1" dirty="0">
                <a:solidFill>
                  <a:srgbClr val="7A81FF"/>
                </a:solidFill>
                <a:latin typeface="Calibri" panose="020F0502020204030204" pitchFamily="34" charset="0"/>
                <a:cs typeface="Calibri" panose="020F0502020204030204" pitchFamily="34" charset="0"/>
              </a:rPr>
              <a:t>WHAT WON’T WORK</a:t>
            </a:r>
          </a:p>
          <a:p>
            <a:endParaRPr lang="en-US" sz="2000" b="1" dirty="0">
              <a:solidFill>
                <a:srgbClr val="7A81FF"/>
              </a:solidFill>
              <a:latin typeface="Calibri" panose="020F0502020204030204" pitchFamily="34" charset="0"/>
              <a:cs typeface="Calibri" panose="020F0502020204030204" pitchFamily="34" charset="0"/>
            </a:endParaRPr>
          </a:p>
          <a:p>
            <a:endParaRPr lang="en-US" sz="2000" b="1" dirty="0">
              <a:solidFill>
                <a:srgbClr val="7A81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8149744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15CA60-F368-3346-B5AD-5465DD3BBB3D}"/>
              </a:ext>
            </a:extLst>
          </p:cNvPr>
          <p:cNvSpPr txBox="1"/>
          <p:nvPr/>
        </p:nvSpPr>
        <p:spPr>
          <a:xfrm>
            <a:off x="-10886" y="298621"/>
            <a:ext cx="9144000" cy="523220"/>
          </a:xfrm>
          <a:prstGeom prst="rect">
            <a:avLst/>
          </a:prstGeom>
          <a:noFill/>
        </p:spPr>
        <p:txBody>
          <a:bodyPr wrap="square" rtlCol="0">
            <a:spAutoFit/>
          </a:bodyPr>
          <a:lstStyle/>
          <a:p>
            <a:pPr algn="ctr"/>
            <a:r>
              <a:rPr lang="en-GB" sz="2800" b="1" dirty="0">
                <a:solidFill>
                  <a:srgbClr val="0432FF"/>
                </a:solidFill>
                <a:latin typeface="Mistral" panose="03090702030407020403" pitchFamily="66" charset="0"/>
              </a:rPr>
              <a:t>Rules of Fierce – Clear is Kind</a:t>
            </a:r>
          </a:p>
        </p:txBody>
      </p:sp>
      <p:sp>
        <p:nvSpPr>
          <p:cNvPr id="6" name="Freeform 5">
            <a:extLst>
              <a:ext uri="{FF2B5EF4-FFF2-40B4-BE49-F238E27FC236}">
                <a16:creationId xmlns:a16="http://schemas.microsoft.com/office/drawing/2014/main" id="{15F4246F-3FE5-A9CB-34E4-73246166A675}"/>
              </a:ext>
            </a:extLst>
          </p:cNvPr>
          <p:cNvSpPr/>
          <p:nvPr/>
        </p:nvSpPr>
        <p:spPr>
          <a:xfrm>
            <a:off x="-10886" y="5880407"/>
            <a:ext cx="9165772" cy="973796"/>
          </a:xfrm>
          <a:custGeom>
            <a:avLst/>
            <a:gdLst>
              <a:gd name="connsiteX0" fmla="*/ 0 w 9165772"/>
              <a:gd name="connsiteY0" fmla="*/ 2211614 h 2385785"/>
              <a:gd name="connsiteX1" fmla="*/ 283029 w 9165772"/>
              <a:gd name="connsiteY1" fmla="*/ 2200728 h 2385785"/>
              <a:gd name="connsiteX2" fmla="*/ 555172 w 9165772"/>
              <a:gd name="connsiteY2" fmla="*/ 2200728 h 2385785"/>
              <a:gd name="connsiteX3" fmla="*/ 2830286 w 9165772"/>
              <a:gd name="connsiteY3" fmla="*/ 1090385 h 2385785"/>
              <a:gd name="connsiteX4" fmla="*/ 3853543 w 9165772"/>
              <a:gd name="connsiteY4" fmla="*/ 1830614 h 2385785"/>
              <a:gd name="connsiteX5" fmla="*/ 4495800 w 9165772"/>
              <a:gd name="connsiteY5" fmla="*/ 1787071 h 2385785"/>
              <a:gd name="connsiteX6" fmla="*/ 5802086 w 9165772"/>
              <a:gd name="connsiteY6" fmla="*/ 1123042 h 2385785"/>
              <a:gd name="connsiteX7" fmla="*/ 6531429 w 9165772"/>
              <a:gd name="connsiteY7" fmla="*/ 840014 h 2385785"/>
              <a:gd name="connsiteX8" fmla="*/ 7772400 w 9165772"/>
              <a:gd name="connsiteY8" fmla="*/ 1602014 h 2385785"/>
              <a:gd name="connsiteX9" fmla="*/ 8240486 w 9165772"/>
              <a:gd name="connsiteY9" fmla="*/ 1427842 h 2385785"/>
              <a:gd name="connsiteX10" fmla="*/ 6912429 w 9165772"/>
              <a:gd name="connsiteY10" fmla="*/ 34471 h 2385785"/>
              <a:gd name="connsiteX11" fmla="*/ 9165772 w 9165772"/>
              <a:gd name="connsiteY11" fmla="*/ 1221014 h 2385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65772" h="2385785">
                <a:moveTo>
                  <a:pt x="0" y="2211614"/>
                </a:moveTo>
                <a:lnTo>
                  <a:pt x="283029" y="2200728"/>
                </a:lnTo>
                <a:cubicBezTo>
                  <a:pt x="375558" y="2198914"/>
                  <a:pt x="130629" y="2385785"/>
                  <a:pt x="555172" y="2200728"/>
                </a:cubicBezTo>
                <a:cubicBezTo>
                  <a:pt x="979715" y="2015671"/>
                  <a:pt x="2280558" y="1152071"/>
                  <a:pt x="2830286" y="1090385"/>
                </a:cubicBezTo>
                <a:cubicBezTo>
                  <a:pt x="3380014" y="1028699"/>
                  <a:pt x="3575957" y="1714500"/>
                  <a:pt x="3853543" y="1830614"/>
                </a:cubicBezTo>
                <a:cubicBezTo>
                  <a:pt x="4131129" y="1946728"/>
                  <a:pt x="4171043" y="1905000"/>
                  <a:pt x="4495800" y="1787071"/>
                </a:cubicBezTo>
                <a:cubicBezTo>
                  <a:pt x="4820557" y="1669142"/>
                  <a:pt x="5462814" y="1280885"/>
                  <a:pt x="5802086" y="1123042"/>
                </a:cubicBezTo>
                <a:cubicBezTo>
                  <a:pt x="6141358" y="965199"/>
                  <a:pt x="6203043" y="760185"/>
                  <a:pt x="6531429" y="840014"/>
                </a:cubicBezTo>
                <a:cubicBezTo>
                  <a:pt x="6859815" y="919843"/>
                  <a:pt x="7487557" y="1504043"/>
                  <a:pt x="7772400" y="1602014"/>
                </a:cubicBezTo>
                <a:cubicBezTo>
                  <a:pt x="8057243" y="1699985"/>
                  <a:pt x="8383814" y="1689099"/>
                  <a:pt x="8240486" y="1427842"/>
                </a:cubicBezTo>
                <a:cubicBezTo>
                  <a:pt x="8097158" y="1166585"/>
                  <a:pt x="6758215" y="68942"/>
                  <a:pt x="6912429" y="34471"/>
                </a:cubicBezTo>
                <a:cubicBezTo>
                  <a:pt x="7066643" y="0"/>
                  <a:pt x="8116207" y="610507"/>
                  <a:pt x="9165772" y="1221014"/>
                </a:cubicBezTo>
              </a:path>
            </a:pathLst>
          </a:cu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schemeClr val="bg2">
                  <a:lumMod val="50000"/>
                </a:schemeClr>
              </a:solidFill>
            </a:endParaRPr>
          </a:p>
        </p:txBody>
      </p:sp>
      <p:sp>
        <p:nvSpPr>
          <p:cNvPr id="3" name="TextBox 2">
            <a:extLst>
              <a:ext uri="{FF2B5EF4-FFF2-40B4-BE49-F238E27FC236}">
                <a16:creationId xmlns:a16="http://schemas.microsoft.com/office/drawing/2014/main" id="{99790105-DE39-9DB9-0185-A332C0EC0558}"/>
              </a:ext>
            </a:extLst>
          </p:cNvPr>
          <p:cNvSpPr txBox="1"/>
          <p:nvPr/>
        </p:nvSpPr>
        <p:spPr>
          <a:xfrm>
            <a:off x="283025" y="977593"/>
            <a:ext cx="8577943" cy="5878532"/>
          </a:xfrm>
          <a:prstGeom prst="rect">
            <a:avLst/>
          </a:prstGeom>
          <a:noFill/>
        </p:spPr>
        <p:txBody>
          <a:bodyPr wrap="square">
            <a:spAutoFit/>
          </a:bodyPr>
          <a:lstStyle/>
          <a:p>
            <a:pPr algn="ctr"/>
            <a:r>
              <a:rPr lang="en-US" sz="2400" b="1" dirty="0">
                <a:solidFill>
                  <a:srgbClr val="009193"/>
                </a:solidFill>
                <a:latin typeface="Calibri" panose="020F0502020204030204" pitchFamily="34" charset="0"/>
                <a:cs typeface="Calibri" panose="020F0502020204030204" pitchFamily="34" charset="0"/>
              </a:rPr>
              <a:t>Master the courage to interrogate reality.</a:t>
            </a:r>
          </a:p>
          <a:p>
            <a:pPr algn="ctr"/>
            <a:endParaRPr lang="en-US" sz="2400" b="1" dirty="0">
              <a:solidFill>
                <a:srgbClr val="009193"/>
              </a:solidFill>
              <a:latin typeface="Calibri" panose="020F0502020204030204" pitchFamily="34" charset="0"/>
              <a:cs typeface="Calibri" panose="020F0502020204030204" pitchFamily="34" charset="0"/>
            </a:endParaRPr>
          </a:p>
          <a:p>
            <a:pPr algn="ctr"/>
            <a:r>
              <a:rPr lang="en-GB" sz="2400" b="1" i="0" u="none" strike="noStrike" dirty="0">
                <a:solidFill>
                  <a:srgbClr val="0432FF"/>
                </a:solidFill>
                <a:effectLst/>
                <a:latin typeface="Calibri" panose="020F0502020204030204" pitchFamily="34" charset="0"/>
                <a:cs typeface="Calibri" panose="020F0502020204030204" pitchFamily="34" charset="0"/>
              </a:rPr>
              <a:t>Come out from behind yourself into the conversation and make it real.</a:t>
            </a:r>
          </a:p>
          <a:p>
            <a:pPr algn="ctr"/>
            <a:endParaRPr lang="en-US" sz="2400" b="1" dirty="0">
              <a:solidFill>
                <a:srgbClr val="009193"/>
              </a:solidFill>
              <a:latin typeface="Calibri" panose="020F0502020204030204" pitchFamily="34" charset="0"/>
              <a:cs typeface="Calibri" panose="020F0502020204030204" pitchFamily="34" charset="0"/>
            </a:endParaRPr>
          </a:p>
          <a:p>
            <a:pPr algn="ctr"/>
            <a:r>
              <a:rPr lang="en-US" sz="2400" b="1" dirty="0">
                <a:solidFill>
                  <a:srgbClr val="009193"/>
                </a:solidFill>
                <a:latin typeface="Calibri" panose="020F0502020204030204" pitchFamily="34" charset="0"/>
                <a:cs typeface="Calibri" panose="020F0502020204030204" pitchFamily="34" charset="0"/>
              </a:rPr>
              <a:t>Be here and prepare to be nowhere else.</a:t>
            </a:r>
          </a:p>
          <a:p>
            <a:pPr algn="ctr"/>
            <a:endParaRPr lang="en-US" sz="2400" b="1" dirty="0">
              <a:solidFill>
                <a:srgbClr val="009193"/>
              </a:solidFill>
              <a:latin typeface="Calibri" panose="020F0502020204030204" pitchFamily="34" charset="0"/>
              <a:cs typeface="Calibri" panose="020F0502020204030204" pitchFamily="34" charset="0"/>
            </a:endParaRPr>
          </a:p>
          <a:p>
            <a:pPr algn="ctr"/>
            <a:r>
              <a:rPr lang="en-US" sz="2400" b="1" dirty="0">
                <a:solidFill>
                  <a:srgbClr val="0432FF"/>
                </a:solidFill>
                <a:latin typeface="Calibri" panose="020F0502020204030204" pitchFamily="34" charset="0"/>
                <a:cs typeface="Calibri" panose="020F0502020204030204" pitchFamily="34" charset="0"/>
              </a:rPr>
              <a:t>Tackle your toughest challenge today.</a:t>
            </a:r>
          </a:p>
          <a:p>
            <a:pPr algn="ctr"/>
            <a:endParaRPr lang="en-US" sz="2400" b="1" dirty="0">
              <a:solidFill>
                <a:srgbClr val="009193"/>
              </a:solidFill>
              <a:latin typeface="Calibri" panose="020F0502020204030204" pitchFamily="34" charset="0"/>
              <a:cs typeface="Calibri" panose="020F0502020204030204" pitchFamily="34" charset="0"/>
            </a:endParaRPr>
          </a:p>
          <a:p>
            <a:pPr algn="ctr"/>
            <a:r>
              <a:rPr lang="en-US" sz="2400" b="1" dirty="0">
                <a:solidFill>
                  <a:srgbClr val="009193"/>
                </a:solidFill>
                <a:latin typeface="Calibri" panose="020F0502020204030204" pitchFamily="34" charset="0"/>
                <a:cs typeface="Calibri" panose="020F0502020204030204" pitchFamily="34" charset="0"/>
              </a:rPr>
              <a:t>Obey your instincts. </a:t>
            </a:r>
          </a:p>
          <a:p>
            <a:pPr algn="ctr"/>
            <a:endParaRPr lang="en-US" sz="2400" b="1" dirty="0">
              <a:solidFill>
                <a:srgbClr val="009193"/>
              </a:solidFill>
              <a:latin typeface="Calibri" panose="020F0502020204030204" pitchFamily="34" charset="0"/>
              <a:cs typeface="Calibri" panose="020F0502020204030204" pitchFamily="34" charset="0"/>
            </a:endParaRPr>
          </a:p>
          <a:p>
            <a:pPr algn="ctr"/>
            <a:r>
              <a:rPr lang="en-US" sz="2400" b="1" dirty="0">
                <a:solidFill>
                  <a:srgbClr val="0432FF"/>
                </a:solidFill>
                <a:latin typeface="Calibri" panose="020F0502020204030204" pitchFamily="34" charset="0"/>
                <a:cs typeface="Calibri" panose="020F0502020204030204" pitchFamily="34" charset="0"/>
              </a:rPr>
              <a:t>Take responsibility for your emotional wake.</a:t>
            </a:r>
          </a:p>
          <a:p>
            <a:pPr algn="ctr"/>
            <a:endParaRPr lang="en-US" sz="2400" b="1" dirty="0">
              <a:solidFill>
                <a:srgbClr val="0432FF"/>
              </a:solidFill>
              <a:latin typeface="Calibri" panose="020F0502020204030204" pitchFamily="34" charset="0"/>
              <a:cs typeface="Calibri" panose="020F0502020204030204" pitchFamily="34" charset="0"/>
            </a:endParaRPr>
          </a:p>
          <a:p>
            <a:pPr algn="ctr"/>
            <a:r>
              <a:rPr lang="en-US" sz="2400" b="1" dirty="0">
                <a:solidFill>
                  <a:srgbClr val="009193"/>
                </a:solidFill>
                <a:latin typeface="Calibri" panose="020F0502020204030204" pitchFamily="34" charset="0"/>
                <a:cs typeface="Calibri" panose="020F0502020204030204" pitchFamily="34" charset="0"/>
              </a:rPr>
              <a:t>Let silence do the heavy lifting.</a:t>
            </a:r>
          </a:p>
          <a:p>
            <a:pPr algn="ctr"/>
            <a:endParaRPr lang="en-US" sz="2000" b="1" dirty="0">
              <a:solidFill>
                <a:srgbClr val="7A81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304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E5814900-2288-637B-BED3-8D132D9A7494}"/>
              </a:ext>
            </a:extLst>
          </p:cNvPr>
          <p:cNvSpPr txBox="1"/>
          <p:nvPr/>
        </p:nvSpPr>
        <p:spPr>
          <a:xfrm>
            <a:off x="767406" y="142487"/>
            <a:ext cx="7627742" cy="584775"/>
          </a:xfrm>
          <a:prstGeom prst="rect">
            <a:avLst/>
          </a:prstGeom>
          <a:noFill/>
        </p:spPr>
        <p:txBody>
          <a:bodyPr wrap="square">
            <a:spAutoFit/>
          </a:bodyPr>
          <a:lstStyle/>
          <a:p>
            <a:pPr algn="ctr"/>
            <a:r>
              <a:rPr lang="en-GB" sz="3200" b="1" dirty="0">
                <a:solidFill>
                  <a:srgbClr val="0432FF"/>
                </a:solidFill>
                <a:latin typeface="Mistral" panose="03090702030407020403" pitchFamily="66" charset="0"/>
                <a:cs typeface="Calibri" panose="020F0502020204030204" pitchFamily="34" charset="0"/>
              </a:rPr>
              <a:t>Connecting Fierce Conversations to a Feedback Cycle</a:t>
            </a:r>
          </a:p>
        </p:txBody>
      </p:sp>
      <p:graphicFrame>
        <p:nvGraphicFramePr>
          <p:cNvPr id="2" name="Diagram 1">
            <a:extLst>
              <a:ext uri="{FF2B5EF4-FFF2-40B4-BE49-F238E27FC236}">
                <a16:creationId xmlns:a16="http://schemas.microsoft.com/office/drawing/2014/main" id="{45C1343C-4C30-86F8-DDB8-6618E65C534C}"/>
              </a:ext>
            </a:extLst>
          </p:cNvPr>
          <p:cNvGraphicFramePr/>
          <p:nvPr/>
        </p:nvGraphicFramePr>
        <p:xfrm>
          <a:off x="1172941" y="1153458"/>
          <a:ext cx="7003430" cy="50187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Oval 3">
            <a:extLst>
              <a:ext uri="{FF2B5EF4-FFF2-40B4-BE49-F238E27FC236}">
                <a16:creationId xmlns:a16="http://schemas.microsoft.com/office/drawing/2014/main" id="{D8CF016B-19EE-BDA8-34FF-171E51C8B853}"/>
              </a:ext>
            </a:extLst>
          </p:cNvPr>
          <p:cNvSpPr/>
          <p:nvPr/>
        </p:nvSpPr>
        <p:spPr>
          <a:xfrm>
            <a:off x="91524" y="1027090"/>
            <a:ext cx="3827333" cy="768256"/>
          </a:xfrm>
          <a:prstGeom prst="ellipse">
            <a:avLst/>
          </a:prstGeom>
          <a:solidFill>
            <a:schemeClr val="bg1">
              <a:lumMod val="95000"/>
            </a:schemeClr>
          </a:soli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r>
              <a:rPr lang="en-GB" sz="1292" b="1" dirty="0">
                <a:solidFill>
                  <a:schemeClr val="tx1"/>
                </a:solidFill>
                <a:latin typeface="Calibri" panose="020F0502020204030204" pitchFamily="34" charset="0"/>
                <a:cs typeface="Calibri" panose="020F0502020204030204" pitchFamily="34" charset="0"/>
              </a:rPr>
              <a:t>                  Opening Statement</a:t>
            </a:r>
          </a:p>
          <a:p>
            <a:pPr algn="ctr"/>
            <a:r>
              <a:rPr lang="en-GB" sz="1292" b="1" dirty="0">
                <a:solidFill>
                  <a:schemeClr val="tx1"/>
                </a:solidFill>
                <a:latin typeface="Calibri" panose="020F0502020204030204" pitchFamily="34" charset="0"/>
                <a:cs typeface="Calibri" panose="020F0502020204030204" pitchFamily="34" charset="0"/>
              </a:rPr>
              <a:t>Crystallising Thinking</a:t>
            </a:r>
          </a:p>
          <a:p>
            <a:endParaRPr lang="en-GB" sz="1292" b="1" dirty="0">
              <a:solidFill>
                <a:schemeClr val="tx1"/>
              </a:solidFill>
              <a:latin typeface="Calibri" panose="020F0502020204030204" pitchFamily="34" charset="0"/>
              <a:cs typeface="Calibri" panose="020F0502020204030204" pitchFamily="34" charset="0"/>
            </a:endParaRPr>
          </a:p>
        </p:txBody>
      </p:sp>
      <p:cxnSp>
        <p:nvCxnSpPr>
          <p:cNvPr id="7" name="Curved Connector 6">
            <a:extLst>
              <a:ext uri="{FF2B5EF4-FFF2-40B4-BE49-F238E27FC236}">
                <a16:creationId xmlns:a16="http://schemas.microsoft.com/office/drawing/2014/main" id="{33A51A43-8C43-FBAF-0B36-F9E954D9C526}"/>
              </a:ext>
            </a:extLst>
          </p:cNvPr>
          <p:cNvCxnSpPr>
            <a:cxnSpLocks/>
          </p:cNvCxnSpPr>
          <p:nvPr/>
        </p:nvCxnSpPr>
        <p:spPr>
          <a:xfrm>
            <a:off x="3024554" y="1379137"/>
            <a:ext cx="1045028" cy="311499"/>
          </a:xfrm>
          <a:prstGeom prst="curvedConnector3">
            <a:avLst/>
          </a:prstGeom>
          <a:ln w="57150">
            <a:solidFill>
              <a:srgbClr val="0432FF"/>
            </a:solidFill>
            <a:tailEnd type="triangle"/>
          </a:ln>
        </p:spPr>
        <p:style>
          <a:lnRef idx="2">
            <a:schemeClr val="accent1"/>
          </a:lnRef>
          <a:fillRef idx="0">
            <a:schemeClr val="accent1"/>
          </a:fillRef>
          <a:effectRef idx="1">
            <a:schemeClr val="accent1"/>
          </a:effectRef>
          <a:fontRef idx="minor">
            <a:schemeClr val="tx1"/>
          </a:fontRef>
        </p:style>
      </p:cxnSp>
      <p:sp>
        <p:nvSpPr>
          <p:cNvPr id="9" name="Oval 8">
            <a:extLst>
              <a:ext uri="{FF2B5EF4-FFF2-40B4-BE49-F238E27FC236}">
                <a16:creationId xmlns:a16="http://schemas.microsoft.com/office/drawing/2014/main" id="{5DDA9CB0-3E34-FC4E-D89F-9AEC4B7CC5F2}"/>
              </a:ext>
            </a:extLst>
          </p:cNvPr>
          <p:cNvSpPr/>
          <p:nvPr/>
        </p:nvSpPr>
        <p:spPr>
          <a:xfrm>
            <a:off x="91524" y="5441002"/>
            <a:ext cx="3827333" cy="623455"/>
          </a:xfrm>
          <a:prstGeom prst="ellipse">
            <a:avLst/>
          </a:prstGeom>
          <a:solidFill>
            <a:schemeClr val="bg1">
              <a:lumMod val="95000"/>
            </a:schemeClr>
          </a:soli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pPr algn="ctr"/>
            <a:r>
              <a:rPr lang="en-GB" sz="1292" b="1" dirty="0">
                <a:solidFill>
                  <a:schemeClr val="tx1"/>
                </a:solidFill>
                <a:latin typeface="Calibri" panose="020F0502020204030204" pitchFamily="34" charset="0"/>
                <a:cs typeface="Calibri" panose="020F0502020204030204" pitchFamily="34" charset="0"/>
              </a:rPr>
              <a:t>Encouraging ownership - What 3 steps are they willing to take?</a:t>
            </a:r>
          </a:p>
        </p:txBody>
      </p:sp>
      <p:cxnSp>
        <p:nvCxnSpPr>
          <p:cNvPr id="12" name="Curved Connector 11">
            <a:extLst>
              <a:ext uri="{FF2B5EF4-FFF2-40B4-BE49-F238E27FC236}">
                <a16:creationId xmlns:a16="http://schemas.microsoft.com/office/drawing/2014/main" id="{873D6D5F-4FAD-4D2A-7256-AB22154BC6F3}"/>
              </a:ext>
            </a:extLst>
          </p:cNvPr>
          <p:cNvCxnSpPr/>
          <p:nvPr/>
        </p:nvCxnSpPr>
        <p:spPr>
          <a:xfrm rot="10800000" flipV="1">
            <a:off x="3165231" y="5659735"/>
            <a:ext cx="904351" cy="170822"/>
          </a:xfrm>
          <a:prstGeom prst="curvedConnector3">
            <a:avLst/>
          </a:prstGeom>
          <a:ln w="57150">
            <a:solidFill>
              <a:srgbClr val="0432FF"/>
            </a:solidFill>
            <a:tailEnd type="triangle"/>
          </a:ln>
        </p:spPr>
        <p:style>
          <a:lnRef idx="2">
            <a:schemeClr val="accent1"/>
          </a:lnRef>
          <a:fillRef idx="0">
            <a:schemeClr val="accent1"/>
          </a:fillRef>
          <a:effectRef idx="1">
            <a:schemeClr val="accent1"/>
          </a:effectRef>
          <a:fontRef idx="minor">
            <a:schemeClr val="tx1"/>
          </a:fontRef>
        </p:style>
      </p:cxnSp>
      <p:sp>
        <p:nvSpPr>
          <p:cNvPr id="6" name="Oval 5">
            <a:extLst>
              <a:ext uri="{FF2B5EF4-FFF2-40B4-BE49-F238E27FC236}">
                <a16:creationId xmlns:a16="http://schemas.microsoft.com/office/drawing/2014/main" id="{A0DE1513-89A6-FFEF-4CEF-8CB751B42035}"/>
              </a:ext>
            </a:extLst>
          </p:cNvPr>
          <p:cNvSpPr/>
          <p:nvPr/>
        </p:nvSpPr>
        <p:spPr>
          <a:xfrm>
            <a:off x="5770469" y="1153458"/>
            <a:ext cx="3294770" cy="641888"/>
          </a:xfrm>
          <a:prstGeom prst="ellipse">
            <a:avLst/>
          </a:prstGeom>
          <a:solidFill>
            <a:schemeClr val="bg1">
              <a:lumMod val="95000"/>
            </a:schemeClr>
          </a:solid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pPr algn="ctr"/>
            <a:r>
              <a:rPr lang="en-GB" sz="1292" b="1" dirty="0">
                <a:solidFill>
                  <a:schemeClr val="tx1"/>
                </a:solidFill>
                <a:latin typeface="Calibri" panose="020F0502020204030204" pitchFamily="34" charset="0"/>
                <a:cs typeface="Calibri" panose="020F0502020204030204" pitchFamily="34" charset="0"/>
              </a:rPr>
              <a:t>Preparing for the conversation</a:t>
            </a:r>
          </a:p>
          <a:p>
            <a:pPr algn="ctr"/>
            <a:r>
              <a:rPr lang="en-GB" sz="1292" b="1" dirty="0">
                <a:solidFill>
                  <a:schemeClr val="tx1"/>
                </a:solidFill>
                <a:latin typeface="Calibri" panose="020F0502020204030204" pitchFamily="34" charset="0"/>
                <a:cs typeface="Calibri" panose="020F0502020204030204" pitchFamily="34" charset="0"/>
              </a:rPr>
              <a:t>Using Powerful Questions</a:t>
            </a:r>
          </a:p>
        </p:txBody>
      </p:sp>
      <p:cxnSp>
        <p:nvCxnSpPr>
          <p:cNvPr id="8" name="Curved Connector 7">
            <a:extLst>
              <a:ext uri="{FF2B5EF4-FFF2-40B4-BE49-F238E27FC236}">
                <a16:creationId xmlns:a16="http://schemas.microsoft.com/office/drawing/2014/main" id="{CD3B228C-4DE2-F2B1-8E4A-DF326860484E}"/>
              </a:ext>
            </a:extLst>
          </p:cNvPr>
          <p:cNvCxnSpPr>
            <a:cxnSpLocks/>
          </p:cNvCxnSpPr>
          <p:nvPr/>
        </p:nvCxnSpPr>
        <p:spPr>
          <a:xfrm rot="10800000" flipV="1">
            <a:off x="5074420" y="1449473"/>
            <a:ext cx="1276139" cy="241162"/>
          </a:xfrm>
          <a:prstGeom prst="curvedConnector3">
            <a:avLst/>
          </a:prstGeom>
          <a:ln w="57150">
            <a:solidFill>
              <a:srgbClr val="0432FF"/>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40993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790105-DE39-9DB9-0185-A332C0EC0558}"/>
              </a:ext>
            </a:extLst>
          </p:cNvPr>
          <p:cNvSpPr txBox="1"/>
          <p:nvPr/>
        </p:nvSpPr>
        <p:spPr>
          <a:xfrm>
            <a:off x="267663" y="1022815"/>
            <a:ext cx="8690985" cy="5324535"/>
          </a:xfrm>
          <a:prstGeom prst="rect">
            <a:avLst/>
          </a:prstGeom>
          <a:noFill/>
        </p:spPr>
        <p:txBody>
          <a:bodyPr wrap="square">
            <a:spAutoFit/>
          </a:bodyPr>
          <a:lstStyle/>
          <a:p>
            <a:pPr algn="ctr"/>
            <a:r>
              <a:rPr lang="en-US" sz="2000" b="1" dirty="0">
                <a:solidFill>
                  <a:srgbClr val="FF003C"/>
                </a:solidFill>
                <a:latin typeface="Calibri" panose="020F0502020204030204" pitchFamily="34" charset="0"/>
                <a:cs typeface="Calibri" panose="020F0502020204030204" pitchFamily="34" charset="0"/>
              </a:rPr>
              <a:t> </a:t>
            </a:r>
            <a:r>
              <a:rPr lang="en-US" sz="2000" b="1" dirty="0">
                <a:solidFill>
                  <a:srgbClr val="0432FF"/>
                </a:solidFill>
                <a:latin typeface="Calibri" panose="020F0502020204030204" pitchFamily="34" charset="0"/>
                <a:cs typeface="Calibri" panose="020F0502020204030204" pitchFamily="34" charset="0"/>
              </a:rPr>
              <a:t>Helping you to plan the conversation with the intent of building the relationship and moving forward on equal footing. Should be based on an experience from the last 4 weeks.</a:t>
            </a:r>
          </a:p>
          <a:p>
            <a:pPr marL="422041" indent="-422041">
              <a:buFont typeface="+mj-lt"/>
              <a:buAutoNum type="arabicPeriod"/>
            </a:pPr>
            <a:endParaRPr lang="en-US" sz="2000" b="1" dirty="0">
              <a:solidFill>
                <a:srgbClr val="0432FF"/>
              </a:solidFill>
              <a:latin typeface="Calibri" panose="020F0502020204030204" pitchFamily="34" charset="0"/>
              <a:cs typeface="Calibri" panose="020F0502020204030204" pitchFamily="34" charset="0"/>
            </a:endParaRPr>
          </a:p>
          <a:p>
            <a:pPr marL="422041" indent="-422041">
              <a:buFont typeface="+mj-lt"/>
              <a:buAutoNum type="arabicPeriod"/>
            </a:pPr>
            <a:r>
              <a:rPr lang="en-US" sz="2000" b="1" dirty="0">
                <a:latin typeface="Calibri" panose="020F0502020204030204" pitchFamily="34" charset="0"/>
                <a:cs typeface="Calibri" panose="020F0502020204030204" pitchFamily="34" charset="0"/>
              </a:rPr>
              <a:t>Name the issue</a:t>
            </a:r>
          </a:p>
          <a:p>
            <a:pPr marL="457200" indent="-457200">
              <a:buFont typeface="+mj-lt"/>
              <a:buAutoNum type="arabicPeriod"/>
            </a:pPr>
            <a:endParaRPr lang="en-US" sz="2000" b="1" dirty="0">
              <a:latin typeface="Calibri" panose="020F0502020204030204" pitchFamily="34" charset="0"/>
              <a:cs typeface="Calibri" panose="020F0502020204030204" pitchFamily="34" charset="0"/>
            </a:endParaRPr>
          </a:p>
          <a:p>
            <a:pPr marL="422041" indent="-422041">
              <a:buFont typeface="+mj-lt"/>
              <a:buAutoNum type="arabicPeriod"/>
            </a:pPr>
            <a:r>
              <a:rPr lang="en-US" sz="2000" b="1" dirty="0">
                <a:latin typeface="Calibri" panose="020F0502020204030204" pitchFamily="34" charset="0"/>
                <a:cs typeface="Calibri" panose="020F0502020204030204" pitchFamily="34" charset="0"/>
              </a:rPr>
              <a:t>Select a specific example that illustrates the </a:t>
            </a:r>
            <a:r>
              <a:rPr lang="en-US" sz="2000" b="1" dirty="0" err="1">
                <a:latin typeface="Calibri" panose="020F0502020204030204" pitchFamily="34" charset="0"/>
                <a:cs typeface="Calibri" panose="020F0502020204030204" pitchFamily="34" charset="0"/>
              </a:rPr>
              <a:t>behaviour</a:t>
            </a:r>
            <a:r>
              <a:rPr lang="en-US" sz="2000" b="1" dirty="0">
                <a:latin typeface="Calibri" panose="020F0502020204030204" pitchFamily="34" charset="0"/>
                <a:cs typeface="Calibri" panose="020F0502020204030204" pitchFamily="34" charset="0"/>
              </a:rPr>
              <a:t> or situation that you want to feedback on.</a:t>
            </a:r>
          </a:p>
          <a:p>
            <a:pPr marL="457200" indent="-457200">
              <a:buFont typeface="+mj-lt"/>
              <a:buAutoNum type="arabicPeriod"/>
            </a:pPr>
            <a:endParaRPr lang="en-US" sz="2000" b="1" dirty="0">
              <a:latin typeface="Calibri" panose="020F0502020204030204" pitchFamily="34" charset="0"/>
              <a:cs typeface="Calibri" panose="020F0502020204030204" pitchFamily="34" charset="0"/>
            </a:endParaRPr>
          </a:p>
          <a:p>
            <a:pPr marL="422041" indent="-422041">
              <a:buFont typeface="+mj-lt"/>
              <a:buAutoNum type="arabicPeriod"/>
            </a:pPr>
            <a:r>
              <a:rPr lang="en-US" sz="2000" b="1" dirty="0">
                <a:latin typeface="Calibri" panose="020F0502020204030204" pitchFamily="34" charset="0"/>
                <a:cs typeface="Calibri" panose="020F0502020204030204" pitchFamily="34" charset="0"/>
              </a:rPr>
              <a:t>Describe your emotions about the issue.</a:t>
            </a:r>
          </a:p>
          <a:p>
            <a:pPr marL="422041" indent="-422041">
              <a:buFont typeface="+mj-lt"/>
              <a:buAutoNum type="arabicPeriod"/>
            </a:pPr>
            <a:endParaRPr lang="en-US" sz="2000" b="1" dirty="0">
              <a:latin typeface="Calibri" panose="020F0502020204030204" pitchFamily="34" charset="0"/>
              <a:cs typeface="Calibri" panose="020F0502020204030204" pitchFamily="34" charset="0"/>
            </a:endParaRPr>
          </a:p>
          <a:p>
            <a:pPr marL="422041" indent="-422041">
              <a:buFont typeface="+mj-lt"/>
              <a:buAutoNum type="arabicPeriod"/>
            </a:pPr>
            <a:r>
              <a:rPr lang="en-US" sz="2000" b="1" dirty="0">
                <a:latin typeface="Calibri" panose="020F0502020204030204" pitchFamily="34" charset="0"/>
                <a:cs typeface="Calibri" panose="020F0502020204030204" pitchFamily="34" charset="0"/>
              </a:rPr>
              <a:t>Clarify what’s at stake.</a:t>
            </a:r>
          </a:p>
          <a:p>
            <a:endParaRPr lang="en-US" sz="2000" b="1" dirty="0">
              <a:latin typeface="Calibri" panose="020F0502020204030204" pitchFamily="34" charset="0"/>
              <a:cs typeface="Calibri" panose="020F0502020204030204" pitchFamily="34" charset="0"/>
            </a:endParaRPr>
          </a:p>
          <a:p>
            <a:pPr marL="457200" indent="-457200">
              <a:buFont typeface="+mj-lt"/>
              <a:buAutoNum type="arabicPeriod" startAt="5"/>
            </a:pPr>
            <a:r>
              <a:rPr lang="en-US" sz="2000" b="1" dirty="0">
                <a:latin typeface="Calibri" panose="020F0502020204030204" pitchFamily="34" charset="0"/>
                <a:cs typeface="Calibri" panose="020F0502020204030204" pitchFamily="34" charset="0"/>
              </a:rPr>
              <a:t>Identify your contribution to this issue.</a:t>
            </a:r>
          </a:p>
          <a:p>
            <a:pPr marL="457200" indent="-457200">
              <a:buFont typeface="+mj-lt"/>
              <a:buAutoNum type="arabicPeriod" startAt="5"/>
            </a:pPr>
            <a:endParaRPr lang="en-US" sz="2000" b="1" dirty="0">
              <a:latin typeface="Calibri" panose="020F0502020204030204" pitchFamily="34" charset="0"/>
              <a:cs typeface="Calibri" panose="020F0502020204030204" pitchFamily="34" charset="0"/>
            </a:endParaRPr>
          </a:p>
          <a:p>
            <a:pPr marL="457200" indent="-457200">
              <a:buFont typeface="+mj-lt"/>
              <a:buAutoNum type="arabicPeriod" startAt="5"/>
            </a:pPr>
            <a:r>
              <a:rPr lang="en-US" sz="2000" b="1" dirty="0">
                <a:latin typeface="Calibri" panose="020F0502020204030204" pitchFamily="34" charset="0"/>
                <a:cs typeface="Calibri" panose="020F0502020204030204" pitchFamily="34" charset="0"/>
              </a:rPr>
              <a:t>Indicate your wish to resolve the issue.</a:t>
            </a:r>
          </a:p>
          <a:p>
            <a:pPr algn="ctr"/>
            <a:endParaRPr lang="en-US" sz="2000" b="1" dirty="0">
              <a:solidFill>
                <a:srgbClr val="7A81FF"/>
              </a:solidFill>
              <a:latin typeface="Calibri" panose="020F0502020204030204" pitchFamily="34" charset="0"/>
              <a:cs typeface="Calibri" panose="020F0502020204030204" pitchFamily="34" charset="0"/>
            </a:endParaRPr>
          </a:p>
        </p:txBody>
      </p:sp>
      <p:sp>
        <p:nvSpPr>
          <p:cNvPr id="2" name="TextBox 1">
            <a:extLst>
              <a:ext uri="{FF2B5EF4-FFF2-40B4-BE49-F238E27FC236}">
                <a16:creationId xmlns:a16="http://schemas.microsoft.com/office/drawing/2014/main" id="{A24E2F08-F144-03ED-0D40-CF48F0CCE7AE}"/>
              </a:ext>
            </a:extLst>
          </p:cNvPr>
          <p:cNvSpPr txBox="1"/>
          <p:nvPr/>
        </p:nvSpPr>
        <p:spPr>
          <a:xfrm>
            <a:off x="450355" y="293154"/>
            <a:ext cx="8263387" cy="584775"/>
          </a:xfrm>
          <a:prstGeom prst="rect">
            <a:avLst/>
          </a:prstGeom>
          <a:noFill/>
        </p:spPr>
        <p:txBody>
          <a:bodyPr wrap="square">
            <a:spAutoFit/>
          </a:bodyPr>
          <a:lstStyle/>
          <a:p>
            <a:pPr algn="ctr"/>
            <a:r>
              <a:rPr lang="en-GB" sz="3200" b="1" dirty="0">
                <a:solidFill>
                  <a:srgbClr val="009193"/>
                </a:solidFill>
                <a:latin typeface="Mistral" panose="03090702030407020403" pitchFamily="66" charset="0"/>
                <a:cs typeface="Calibri" panose="020F0502020204030204" pitchFamily="34" charset="0"/>
              </a:rPr>
              <a:t>Opening Statement: Crystallising Thinking</a:t>
            </a:r>
          </a:p>
        </p:txBody>
      </p:sp>
    </p:spTree>
    <p:extLst>
      <p:ext uri="{BB962C8B-B14F-4D97-AF65-F5344CB8AC3E}">
        <p14:creationId xmlns:p14="http://schemas.microsoft.com/office/powerpoint/2010/main" val="2394174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782F4-652A-EDEA-63F4-D493F25581A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12C7415-B5CE-4E89-AF54-CBD8B53E58A4}"/>
              </a:ext>
            </a:extLst>
          </p:cNvPr>
          <p:cNvSpPr txBox="1"/>
          <p:nvPr/>
        </p:nvSpPr>
        <p:spPr>
          <a:xfrm>
            <a:off x="0" y="-10006"/>
            <a:ext cx="9144000" cy="1598130"/>
          </a:xfrm>
          <a:prstGeom prst="rect">
            <a:avLst/>
          </a:prstGeom>
          <a:noFill/>
        </p:spPr>
        <p:txBody>
          <a:bodyPr wrap="square" rtlCol="0">
            <a:spAutoFit/>
          </a:bodyPr>
          <a:lstStyle/>
          <a:p>
            <a:pPr algn="ctr"/>
            <a:r>
              <a:rPr lang="en-GB" sz="2400" b="1" i="1" dirty="0">
                <a:solidFill>
                  <a:srgbClr val="0432FF"/>
                </a:solidFill>
                <a:latin typeface="Calibri" panose="020F0502020204030204" pitchFamily="34" charset="0"/>
                <a:cs typeface="Calibri" panose="020F0502020204030204" pitchFamily="34" charset="0"/>
              </a:rPr>
              <a:t>Preparing for the conversation: Powerful Questions                         (Cards also helpful here)</a:t>
            </a:r>
          </a:p>
          <a:p>
            <a:pPr algn="ctr"/>
            <a:endParaRPr lang="en-GB" sz="4985" b="1" dirty="0">
              <a:solidFill>
                <a:srgbClr val="002060"/>
              </a:solidFill>
            </a:endParaRPr>
          </a:p>
        </p:txBody>
      </p:sp>
      <p:sp>
        <p:nvSpPr>
          <p:cNvPr id="6" name="TextBox 5">
            <a:extLst>
              <a:ext uri="{FF2B5EF4-FFF2-40B4-BE49-F238E27FC236}">
                <a16:creationId xmlns:a16="http://schemas.microsoft.com/office/drawing/2014/main" id="{B717A574-9EA7-24B7-A33A-F8A41CA08760}"/>
              </a:ext>
            </a:extLst>
          </p:cNvPr>
          <p:cNvSpPr txBox="1"/>
          <p:nvPr/>
        </p:nvSpPr>
        <p:spPr>
          <a:xfrm>
            <a:off x="133898" y="846588"/>
            <a:ext cx="9010101" cy="6924973"/>
          </a:xfrm>
          <a:prstGeom prst="rect">
            <a:avLst/>
          </a:prstGeom>
          <a:noFill/>
        </p:spPr>
        <p:txBody>
          <a:bodyPr wrap="square">
            <a:spAutoFit/>
          </a:bodyPr>
          <a:lstStyle/>
          <a:p>
            <a:pPr algn="ctr"/>
            <a:r>
              <a:rPr lang="en-US" sz="2000" b="1" dirty="0">
                <a:solidFill>
                  <a:srgbClr val="00A0B8"/>
                </a:solidFill>
                <a:latin typeface="Calibri" panose="020F0502020204030204" pitchFamily="34" charset="0"/>
                <a:cs typeface="Calibri" panose="020F0502020204030204" pitchFamily="34" charset="0"/>
              </a:rPr>
              <a:t>Some helpful openers:</a:t>
            </a:r>
            <a:endParaRPr lang="en-US" sz="2000" b="1" dirty="0">
              <a:solidFill>
                <a:srgbClr val="009193"/>
              </a:solidFill>
              <a:latin typeface="Calibri" panose="020F0502020204030204" pitchFamily="34" charset="0"/>
              <a:cs typeface="Calibri" panose="020F0502020204030204" pitchFamily="34" charset="0"/>
            </a:endParaRPr>
          </a:p>
          <a:p>
            <a:r>
              <a:rPr lang="en-US" sz="2000" b="1" i="1" dirty="0">
                <a:solidFill>
                  <a:schemeClr val="tx1">
                    <a:lumMod val="75000"/>
                    <a:lumOff val="25000"/>
                  </a:schemeClr>
                </a:solidFill>
                <a:latin typeface="Calibri" panose="020F0502020204030204" pitchFamily="34" charset="0"/>
                <a:cs typeface="Calibri" panose="020F0502020204030204" pitchFamily="34" charset="0"/>
              </a:rPr>
              <a:t>I’d find it really valuable if we could have some time to talk about...</a:t>
            </a:r>
          </a:p>
          <a:p>
            <a:endParaRPr lang="en-US" sz="1400" b="1" i="1" dirty="0">
              <a:solidFill>
                <a:schemeClr val="tx1">
                  <a:lumMod val="75000"/>
                  <a:lumOff val="25000"/>
                </a:schemeClr>
              </a:solidFill>
              <a:latin typeface="Calibri" panose="020F0502020204030204" pitchFamily="34" charset="0"/>
              <a:cs typeface="Calibri" panose="020F0502020204030204" pitchFamily="34" charset="0"/>
            </a:endParaRPr>
          </a:p>
          <a:p>
            <a:r>
              <a:rPr lang="en-US" sz="2000" b="1" i="1" dirty="0">
                <a:solidFill>
                  <a:schemeClr val="tx1">
                    <a:lumMod val="75000"/>
                    <a:lumOff val="25000"/>
                  </a:schemeClr>
                </a:solidFill>
                <a:latin typeface="Calibri" panose="020F0502020204030204" pitchFamily="34" charset="0"/>
                <a:cs typeface="Calibri" panose="020F0502020204030204" pitchFamily="34" charset="0"/>
              </a:rPr>
              <a:t>I know you value… and because of that I’d like to share some feedback.</a:t>
            </a:r>
          </a:p>
          <a:p>
            <a:endParaRPr lang="en-US" sz="1400" b="1" i="1" dirty="0">
              <a:solidFill>
                <a:schemeClr val="tx1">
                  <a:lumMod val="75000"/>
                  <a:lumOff val="25000"/>
                </a:schemeClr>
              </a:solidFill>
              <a:latin typeface="Calibri" panose="020F0502020204030204" pitchFamily="34" charset="0"/>
              <a:cs typeface="Calibri" panose="020F0502020204030204" pitchFamily="34" charset="0"/>
            </a:endParaRPr>
          </a:p>
          <a:p>
            <a:r>
              <a:rPr lang="en-US" sz="2000" b="1" i="1" dirty="0">
                <a:solidFill>
                  <a:schemeClr val="tx1">
                    <a:lumMod val="75000"/>
                    <a:lumOff val="25000"/>
                  </a:schemeClr>
                </a:solidFill>
                <a:latin typeface="Calibri" panose="020F0502020204030204" pitchFamily="34" charset="0"/>
                <a:cs typeface="Calibri" panose="020F0502020204030204" pitchFamily="34" charset="0"/>
              </a:rPr>
              <a:t>It feels important to me that I share with you the impact of …</a:t>
            </a:r>
          </a:p>
          <a:p>
            <a:endParaRPr lang="en-US" sz="1400" b="1" i="1" dirty="0">
              <a:solidFill>
                <a:schemeClr val="tx1">
                  <a:lumMod val="75000"/>
                  <a:lumOff val="25000"/>
                </a:schemeClr>
              </a:solidFill>
              <a:latin typeface="Calibri" panose="020F0502020204030204" pitchFamily="34" charset="0"/>
              <a:cs typeface="Calibri" panose="020F0502020204030204" pitchFamily="34" charset="0"/>
            </a:endParaRPr>
          </a:p>
          <a:p>
            <a:r>
              <a:rPr lang="en-US" sz="2000" b="1" i="1" dirty="0">
                <a:solidFill>
                  <a:schemeClr val="tx1">
                    <a:lumMod val="75000"/>
                    <a:lumOff val="25000"/>
                  </a:schemeClr>
                </a:solidFill>
                <a:latin typeface="Calibri" panose="020F0502020204030204" pitchFamily="34" charset="0"/>
                <a:cs typeface="Calibri" panose="020F0502020204030204" pitchFamily="34" charset="0"/>
              </a:rPr>
              <a:t>I’m interested to get your thoughts on…</a:t>
            </a:r>
          </a:p>
          <a:p>
            <a:endParaRPr lang="en-US" sz="2000" b="1" dirty="0">
              <a:solidFill>
                <a:schemeClr val="tx1">
                  <a:lumMod val="75000"/>
                  <a:lumOff val="25000"/>
                </a:schemeClr>
              </a:solidFill>
              <a:latin typeface="Calibri" panose="020F0502020204030204" pitchFamily="34" charset="0"/>
              <a:cs typeface="Calibri" panose="020F0502020204030204" pitchFamily="34" charset="0"/>
            </a:endParaRPr>
          </a:p>
          <a:p>
            <a:pPr algn="ctr"/>
            <a:r>
              <a:rPr lang="en-US" sz="2000" b="1" dirty="0">
                <a:solidFill>
                  <a:srgbClr val="00A0B8"/>
                </a:solidFill>
                <a:latin typeface="Calibri" panose="020F0502020204030204" pitchFamily="34" charset="0"/>
                <a:cs typeface="Calibri" panose="020F0502020204030204" pitchFamily="34" charset="0"/>
              </a:rPr>
              <a:t>Secondary questions:</a:t>
            </a:r>
            <a:endParaRPr lang="en-US" sz="2000" b="1" dirty="0">
              <a:solidFill>
                <a:srgbClr val="009193"/>
              </a:solidFill>
              <a:latin typeface="Calibri" panose="020F0502020204030204" pitchFamily="34" charset="0"/>
              <a:cs typeface="Calibri" panose="020F0502020204030204" pitchFamily="34" charset="0"/>
            </a:endParaRPr>
          </a:p>
          <a:p>
            <a:r>
              <a:rPr lang="en-US" sz="2000" b="1" i="1" dirty="0">
                <a:solidFill>
                  <a:srgbClr val="0432FF"/>
                </a:solidFill>
                <a:latin typeface="Calibri" panose="020F0502020204030204" pitchFamily="34" charset="0"/>
                <a:cs typeface="Calibri" panose="020F0502020204030204" pitchFamily="34" charset="0"/>
              </a:rPr>
              <a:t>How are you feeling about your progress with…</a:t>
            </a:r>
          </a:p>
          <a:p>
            <a:endParaRPr lang="en-US" sz="1400" b="1" i="1" dirty="0">
              <a:solidFill>
                <a:srgbClr val="0432FF"/>
              </a:solidFill>
              <a:latin typeface="Calibri" panose="020F0502020204030204" pitchFamily="34" charset="0"/>
              <a:cs typeface="Calibri" panose="020F0502020204030204" pitchFamily="34" charset="0"/>
            </a:endParaRPr>
          </a:p>
          <a:p>
            <a:r>
              <a:rPr lang="en-US" sz="2000" b="1" i="1" dirty="0">
                <a:solidFill>
                  <a:srgbClr val="0432FF"/>
                </a:solidFill>
                <a:latin typeface="Calibri" panose="020F0502020204030204" pitchFamily="34" charset="0"/>
                <a:cs typeface="Calibri" panose="020F0502020204030204" pitchFamily="34" charset="0"/>
              </a:rPr>
              <a:t>Help me understand how your ways of working on this are aligned to your core values…</a:t>
            </a:r>
          </a:p>
          <a:p>
            <a:endParaRPr lang="en-US" sz="1400" b="1" i="1" dirty="0">
              <a:solidFill>
                <a:srgbClr val="0432FF"/>
              </a:solidFill>
              <a:latin typeface="Calibri" panose="020F0502020204030204" pitchFamily="34" charset="0"/>
              <a:cs typeface="Calibri" panose="020F0502020204030204" pitchFamily="34" charset="0"/>
            </a:endParaRPr>
          </a:p>
          <a:p>
            <a:r>
              <a:rPr lang="en-US" sz="2000" b="1" i="1" dirty="0">
                <a:solidFill>
                  <a:srgbClr val="0432FF"/>
                </a:solidFill>
                <a:latin typeface="Calibri" panose="020F0502020204030204" pitchFamily="34" charset="0"/>
                <a:cs typeface="Calibri" panose="020F0502020204030204" pitchFamily="34" charset="0"/>
              </a:rPr>
              <a:t>What </a:t>
            </a:r>
            <a:r>
              <a:rPr lang="en-US" sz="2000" b="1" i="1" dirty="0" err="1">
                <a:solidFill>
                  <a:srgbClr val="0432FF"/>
                </a:solidFill>
                <a:latin typeface="Calibri" panose="020F0502020204030204" pitchFamily="34" charset="0"/>
                <a:cs typeface="Calibri" panose="020F0502020204030204" pitchFamily="34" charset="0"/>
              </a:rPr>
              <a:t>behaviours</a:t>
            </a:r>
            <a:r>
              <a:rPr lang="en-US" sz="2000" b="1" i="1" dirty="0">
                <a:solidFill>
                  <a:srgbClr val="0432FF"/>
                </a:solidFill>
                <a:latin typeface="Calibri" panose="020F0502020204030204" pitchFamily="34" charset="0"/>
                <a:cs typeface="Calibri" panose="020F0502020204030204" pitchFamily="34" charset="0"/>
              </a:rPr>
              <a:t> are helping you to get the best for yourself and the business with regards to…?</a:t>
            </a:r>
          </a:p>
          <a:p>
            <a:endParaRPr lang="en-US" sz="1400" b="1" i="1" dirty="0">
              <a:solidFill>
                <a:srgbClr val="0432FF"/>
              </a:solidFill>
              <a:latin typeface="Calibri" panose="020F0502020204030204" pitchFamily="34" charset="0"/>
              <a:cs typeface="Calibri" panose="020F0502020204030204" pitchFamily="34" charset="0"/>
            </a:endParaRPr>
          </a:p>
          <a:p>
            <a:r>
              <a:rPr lang="en-US" sz="2000" b="1" i="1" dirty="0">
                <a:solidFill>
                  <a:srgbClr val="0432FF"/>
                </a:solidFill>
                <a:latin typeface="Calibri" panose="020F0502020204030204" pitchFamily="34" charset="0"/>
                <a:cs typeface="Calibri" panose="020F0502020204030204" pitchFamily="34" charset="0"/>
              </a:rPr>
              <a:t>Help me understand what the outcome is you are hoping for…</a:t>
            </a:r>
          </a:p>
          <a:p>
            <a:endParaRPr lang="en-US" sz="2000" b="1" i="1" dirty="0">
              <a:solidFill>
                <a:srgbClr val="0432FF"/>
              </a:solidFill>
              <a:latin typeface="Calibri" panose="020F0502020204030204" pitchFamily="34" charset="0"/>
              <a:cs typeface="Calibri" panose="020F0502020204030204" pitchFamily="34" charset="0"/>
            </a:endParaRPr>
          </a:p>
          <a:p>
            <a:pPr algn="ctr"/>
            <a:r>
              <a:rPr lang="en-US" sz="2000" b="1" i="1" dirty="0">
                <a:solidFill>
                  <a:srgbClr val="00A0B8"/>
                </a:solidFill>
                <a:latin typeface="Calibri" panose="020F0502020204030204" pitchFamily="34" charset="0"/>
                <a:cs typeface="Calibri" panose="020F0502020204030204" pitchFamily="34" charset="0"/>
              </a:rPr>
              <a:t>Let silence do the heavy lifting, don’t be tempted to sort it for the other person.</a:t>
            </a:r>
          </a:p>
          <a:p>
            <a:pPr marL="422041" indent="-422041">
              <a:buFont typeface="+mj-lt"/>
              <a:buAutoNum type="arabicPeriod"/>
            </a:pPr>
            <a:endParaRPr lang="en-US" sz="2000" b="1" dirty="0">
              <a:solidFill>
                <a:srgbClr val="0432FF"/>
              </a:solidFill>
              <a:latin typeface="Calibri" panose="020F0502020204030204" pitchFamily="34" charset="0"/>
              <a:cs typeface="Calibri" panose="020F0502020204030204" pitchFamily="34" charset="0"/>
            </a:endParaRPr>
          </a:p>
          <a:p>
            <a:pPr marL="422041" indent="-422041">
              <a:buFont typeface="+mj-lt"/>
              <a:buAutoNum type="arabicPeriod"/>
            </a:pPr>
            <a:endParaRPr lang="en-US" sz="2000" b="1" dirty="0">
              <a:solidFill>
                <a:srgbClr val="0432FF"/>
              </a:solidFill>
              <a:latin typeface="Calibri" panose="020F0502020204030204" pitchFamily="34" charset="0"/>
              <a:cs typeface="Calibri" panose="020F0502020204030204" pitchFamily="34" charset="0"/>
            </a:endParaRPr>
          </a:p>
          <a:p>
            <a:pPr algn="ctr"/>
            <a:endParaRPr lang="en-US" sz="2000" b="1" dirty="0">
              <a:solidFill>
                <a:srgbClr val="7A81FF"/>
              </a:solidFill>
              <a:latin typeface="Calibri" panose="020F0502020204030204" pitchFamily="34" charset="0"/>
              <a:cs typeface="Calibri" panose="020F0502020204030204" pitchFamily="34" charset="0"/>
            </a:endParaRPr>
          </a:p>
        </p:txBody>
      </p:sp>
      <p:sp>
        <p:nvSpPr>
          <p:cNvPr id="7" name="Slide Number Placeholder 6">
            <a:extLst>
              <a:ext uri="{FF2B5EF4-FFF2-40B4-BE49-F238E27FC236}">
                <a16:creationId xmlns:a16="http://schemas.microsoft.com/office/drawing/2014/main" id="{1E1D9CCA-4D04-1AE6-D8DB-A25675C95226}"/>
              </a:ext>
            </a:extLst>
          </p:cNvPr>
          <p:cNvSpPr>
            <a:spLocks noGrp="1"/>
          </p:cNvSpPr>
          <p:nvPr>
            <p:ph type="sldNum" sz="quarter" idx="12"/>
          </p:nvPr>
        </p:nvSpPr>
        <p:spPr/>
        <p:txBody>
          <a:bodyPr/>
          <a:lstStyle/>
          <a:p>
            <a:fld id="{E8FC8D8F-DB3F-E940-8950-268F949AE243}" type="slidenum">
              <a:rPr lang="en-US" smtClean="0"/>
              <a:t>6</a:t>
            </a:fld>
            <a:endParaRPr lang="en-US" dirty="0"/>
          </a:p>
        </p:txBody>
      </p:sp>
    </p:spTree>
    <p:extLst>
      <p:ext uri="{BB962C8B-B14F-4D97-AF65-F5344CB8AC3E}">
        <p14:creationId xmlns:p14="http://schemas.microsoft.com/office/powerpoint/2010/main" val="200578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2112</TotalTime>
  <Words>497</Words>
  <Application>Microsoft Macintosh PowerPoint</Application>
  <PresentationFormat>On-screen Show (4:3)</PresentationFormat>
  <Paragraphs>92</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Aptos</vt:lpstr>
      <vt:lpstr>Aptos Display</vt:lpstr>
      <vt:lpstr>Arial</vt:lpstr>
      <vt:lpstr>Calibri</vt:lpstr>
      <vt:lpstr>Mistral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MacNeill</dc:creator>
  <cp:lastModifiedBy>Fiona MacNeill</cp:lastModifiedBy>
  <cp:revision>9</cp:revision>
  <cp:lastPrinted>2024-03-16T09:57:34Z</cp:lastPrinted>
  <dcterms:created xsi:type="dcterms:W3CDTF">2024-02-19T14:19:02Z</dcterms:created>
  <dcterms:modified xsi:type="dcterms:W3CDTF">2025-10-12T08:12:18Z</dcterms:modified>
</cp:coreProperties>
</file>